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5" r:id="rId2"/>
    <p:sldId id="289" r:id="rId3"/>
    <p:sldId id="294" r:id="rId4"/>
    <p:sldId id="293" r:id="rId5"/>
    <p:sldId id="295" r:id="rId6"/>
    <p:sldId id="296" r:id="rId7"/>
    <p:sldId id="290" r:id="rId8"/>
    <p:sldId id="297" r:id="rId9"/>
    <p:sldId id="298" r:id="rId10"/>
    <p:sldId id="314" r:id="rId11"/>
    <p:sldId id="313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A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94"/>
  </p:normalViewPr>
  <p:slideViewPr>
    <p:cSldViewPr snapToGrid="0">
      <p:cViewPr varScale="1">
        <p:scale>
          <a:sx n="85" d="100"/>
          <a:sy n="85" d="100"/>
        </p:scale>
        <p:origin x="3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15F7D-AD59-469B-9A28-7AA74686FD3C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6100F-BE09-45AC-A816-09FB4AB4F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4699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779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987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298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5092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4512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834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3045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5506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6070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2557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901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FFA0D-45F6-BF3A-D3AC-FEBE1E90C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909681-407E-5F52-34F9-13461E9DF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56B9B2-CFEB-D221-E3CA-5F6CE028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E5B10A-3665-5984-285D-FDFF231D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D5985B-3C79-56A7-B772-B165395B3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47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49410-67E6-996F-4FC2-9BCB6A664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39243E-3795-F759-2E1C-F1666E92A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73410A-9DFD-A98B-0BA3-FAAB22170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F62067-E490-18A7-C72C-CB9988441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629F6F-92B0-797D-2DBF-21EB7C9C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425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C42455-C2D7-7187-DDD7-114F4E065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1276D8-D594-114F-5628-118EF6EEF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C1909F-B883-2850-C366-5717A1629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3CA1F8-EE2C-CD3D-F421-9BC4D59F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1F2F94-516A-9575-BD78-03396D04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975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1 colum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1408120" y="2050767"/>
            <a:ext cx="6892000" cy="4517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2400"/>
              <a:buNone/>
              <a:defRPr sz="2000">
                <a:latin typeface="Arial"/>
                <a:cs typeface="Arial"/>
              </a:defRPr>
            </a:lvl1pPr>
            <a:lvl2pPr lvl="1">
              <a:spcBef>
                <a:spcPts val="0"/>
              </a:spcBef>
              <a:buSzPts val="2400"/>
              <a:buChar char="▸"/>
              <a:defRPr/>
            </a:lvl2pPr>
            <a:lvl3pPr lvl="2">
              <a:spcBef>
                <a:spcPts val="0"/>
              </a:spcBef>
              <a:buSzPts val="2400"/>
              <a:buChar char="⬩"/>
              <a:defRPr/>
            </a:lvl3pPr>
            <a:lvl4pPr lvl="3">
              <a:spcBef>
                <a:spcPts val="0"/>
              </a:spcBef>
              <a:buSzPts val="2400"/>
              <a:buChar char="⬞"/>
              <a:defRPr sz="3200"/>
            </a:lvl4pPr>
            <a:lvl5pPr lvl="4">
              <a:spcBef>
                <a:spcPts val="0"/>
              </a:spcBef>
              <a:buSzPts val="2400"/>
              <a:buChar char="○"/>
              <a:defRPr sz="3200"/>
            </a:lvl5pPr>
            <a:lvl6pPr lvl="5">
              <a:spcBef>
                <a:spcPts val="0"/>
              </a:spcBef>
              <a:buSzPts val="2400"/>
              <a:buChar char="■"/>
              <a:defRPr sz="3200"/>
            </a:lvl6pPr>
            <a:lvl7pPr lvl="6">
              <a:spcBef>
                <a:spcPts val="0"/>
              </a:spcBef>
              <a:buSzPts val="2400"/>
              <a:buChar char="●"/>
              <a:defRPr sz="3200"/>
            </a:lvl7pPr>
            <a:lvl8pPr lvl="7">
              <a:spcBef>
                <a:spcPts val="0"/>
              </a:spcBef>
              <a:buSzPts val="2400"/>
              <a:buChar char="○"/>
              <a:defRPr sz="3200"/>
            </a:lvl8pPr>
            <a:lvl9pPr lvl="8">
              <a:spcBef>
                <a:spcPts val="0"/>
              </a:spcBef>
              <a:buSzPts val="2400"/>
              <a:buChar char="■"/>
              <a:defRPr sz="3200"/>
            </a:lvl9pPr>
          </a:lstStyle>
          <a:p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8120" y="7464"/>
            <a:ext cx="4736800" cy="1520000"/>
          </a:xfrm>
          <a:prstGeom prst="rect">
            <a:avLst/>
          </a:prstGeom>
        </p:spPr>
        <p:txBody>
          <a:bodyPr vert="horz"/>
          <a:lstStyle>
            <a:lvl1pPr>
              <a:defRPr sz="2933">
                <a:solidFill>
                  <a:srgbClr val="941A2D"/>
                </a:solidFill>
                <a:latin typeface="Arial"/>
                <a:cs typeface="Arial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014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CB9D3-0D5D-44DB-6A38-69A187E52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A8D6A3-BF81-470F-CB2A-5ABFCB024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68E039-6C25-878B-263D-51DD836D6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B34D0-CFA5-96E9-B4C8-AB8ADA9C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A943D5-9A62-2D46-EA65-1699DDC6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853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714F0-4904-2A9B-5A01-EBFD707E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71C64F-355C-8709-F6EA-A21094BA9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6A4346-86A7-1260-BB91-3960CE6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E71341-F927-4BF1-D19B-A82270E1F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82720D-95BC-AD85-6B4D-A9871169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171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6E991-77E9-5F2D-2329-18EFB40EA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CD21D7-24A6-60AE-4CC1-987BF8BC9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2AADA6-6A58-CED2-DB7B-42B887D98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A12FE2-6700-2A1B-D57C-4805DBE1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05BABD-1BB1-C1C6-D9A9-26AAD5C6C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DB6719-28DE-1A8E-6DB1-75420908E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19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4F5577-29EB-3CE0-0C2C-81DD17C69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12FC49-F5AD-648E-7F1E-DA7DFC151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23361D-E0D7-3768-7D6B-D63B5A62A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7474131-31E5-2541-4DCD-29619942D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37A50A-1E85-4328-9758-AC1D937EAC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7BE5C7B-7A3E-7267-08A5-66F918FBE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4CA5CE-0265-44B7-FE0B-667D29FC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AEDB57D-EFAA-D067-FA26-1235DC5F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00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104D5-C7DF-A5CB-3B65-0D4E1E592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4D7E5A-B12B-FFAF-E164-AA93CC84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72722DD-4273-FC83-BC91-CF2E564FD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D21A07-30FF-D15A-9115-214C595E6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1145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C1507F-7802-C244-A3A8-CD43D765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E0D2452-934F-5A6E-BC9D-2A96B2BDC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41AFC80-4210-6673-005E-7DD862B54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63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027FDF-34D4-BA60-71B1-216A257AC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234C5B-4EE2-B192-CE64-1BA48C87B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4E799F-1947-E2FF-AEB9-F4D13D614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0593B3-41AB-C65D-7F5D-ADD25B0B4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DCB727-9F0C-AC04-71A8-3689B6962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01ED63-3EF6-93B4-A755-21741ED77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03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4823C-137B-331E-C0CD-CF45C05E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D86A51-590E-5055-9B86-7DE62EB347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68E52E-F758-0B9F-4234-572EDA649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1BF60E-C387-9125-7387-3F382E8F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DAF310-7487-67D1-430F-57B56ECCF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996407-EBE4-9D01-0A60-8ADD0BE3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08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575233-96EA-4495-0651-3D249A4E7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041CA3-200D-AA96-81D3-14656DEDF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DED8DA-0523-F4A5-D0B8-72C4B588A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70948-C727-4007-9E12-1BFD0D09E102}" type="datetimeFigureOut">
              <a:rPr lang="es-ES" smtClean="0"/>
              <a:t>10/04/2024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661284-8802-45C4-92B1-5CB724AC3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C5AE1B-F32E-D380-E9B6-BE41812F4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40BA1-6964-4386-91D2-8A5B6CB20D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281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regnumchristi.es/ambientes-seguros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ambientesseguros@serviciosrc.es" TargetMode="External"/><Relationship Id="rId5" Type="http://schemas.openxmlformats.org/officeDocument/2006/relationships/hyperlink" Target="mailto:rsanchez@serviciosrc.es" TargetMode="External"/><Relationship Id="rId4" Type="http://schemas.openxmlformats.org/officeDocument/2006/relationships/hyperlink" Target="https://www.0abusos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84854315-6C45-3147-85B6-73BFD4F938EA}"/>
              </a:ext>
            </a:extLst>
          </p:cNvPr>
          <p:cNvSpPr txBox="1">
            <a:spLocks/>
          </p:cNvSpPr>
          <p:nvPr/>
        </p:nvSpPr>
        <p:spPr>
          <a:xfrm>
            <a:off x="3936828" y="3950364"/>
            <a:ext cx="7060355" cy="493413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2400" dirty="0">
              <a:solidFill>
                <a:schemeClr val="tx1">
                  <a:lumMod val="65000"/>
                  <a:lumOff val="35000"/>
                </a:schemeClr>
              </a:solidFill>
              <a:latin typeface="Aptos Light" panose="020B00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Detectar, conocer y prevenir </a:t>
            </a:r>
          </a:p>
          <a:p>
            <a:pPr algn="l"/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el abuso de menores a menores </a:t>
            </a:r>
          </a:p>
          <a:p>
            <a:pPr algn="l"/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y los abusos en actividades extraacadémicas y de tiempo libre</a:t>
            </a:r>
            <a:endParaRPr lang="es-ES_tradnl" sz="2400" dirty="0">
              <a:solidFill>
                <a:schemeClr val="tx1">
                  <a:lumMod val="65000"/>
                  <a:lumOff val="35000"/>
                </a:schemeClr>
              </a:solidFill>
              <a:latin typeface="Aptos Light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A2F8EA57-A697-494B-9B10-E353B9C40B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10" name="CuadroTexto 12">
            <a:extLst>
              <a:ext uri="{FF2B5EF4-FFF2-40B4-BE49-F238E27FC236}">
                <a16:creationId xmlns:a16="http://schemas.microsoft.com/office/drawing/2014/main" id="{43EFF79E-8097-4F76-B213-2B63873F8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6828" y="4919937"/>
            <a:ext cx="715027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s-ES_tradnl" altLang="es-ES" sz="1800" b="1" dirty="0">
                <a:solidFill>
                  <a:srgbClr val="595959"/>
                </a:solidFill>
                <a:cs typeface="Arial" panose="020B0604020202020204" pitchFamily="34" charset="0"/>
              </a:rPr>
              <a:t>Rocío Sánchez-Mejorada </a:t>
            </a:r>
          </a:p>
          <a:p>
            <a:pPr eaLnBrk="1" hangingPunct="1"/>
            <a:r>
              <a:rPr lang="es-ES_tradnl" altLang="es-ES" sz="1800" dirty="0">
                <a:solidFill>
                  <a:srgbClr val="595959"/>
                </a:solidFill>
                <a:latin typeface="Arial light"/>
                <a:cs typeface="Arial" panose="020B0604020202020204" pitchFamily="34" charset="0"/>
              </a:rPr>
              <a:t>Coordinadora de Ambientes Seguros del Regnum Christi en España</a:t>
            </a:r>
          </a:p>
          <a:p>
            <a:pPr eaLnBrk="1" hangingPunct="1"/>
            <a:endParaRPr lang="es-ES_tradnl" altLang="es-ES" sz="1800" dirty="0">
              <a:cs typeface="Arial" panose="020B0604020202020204" pitchFamily="34" charset="0"/>
            </a:endParaRPr>
          </a:p>
        </p:txBody>
      </p:sp>
      <p:sp>
        <p:nvSpPr>
          <p:cNvPr id="16" name="CuadroTexto 12">
            <a:extLst>
              <a:ext uri="{FF2B5EF4-FFF2-40B4-BE49-F238E27FC236}">
                <a16:creationId xmlns:a16="http://schemas.microsoft.com/office/drawing/2014/main" id="{E5AF974A-EC57-89D4-82E4-B2CEA37C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8" name="CuadroTexto 12">
            <a:extLst>
              <a:ext uri="{FF2B5EF4-FFF2-40B4-BE49-F238E27FC236}">
                <a16:creationId xmlns:a16="http://schemas.microsoft.com/office/drawing/2014/main" id="{251345BB-A80C-7B06-7ED2-5362B45D7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995FAD3C-E52C-8D6D-BC01-8CC8AD18173F}"/>
              </a:ext>
            </a:extLst>
          </p:cNvPr>
          <p:cNvSpPr txBox="1">
            <a:spLocks/>
          </p:cNvSpPr>
          <p:nvPr/>
        </p:nvSpPr>
        <p:spPr>
          <a:xfrm>
            <a:off x="3936829" y="2167517"/>
            <a:ext cx="10564082" cy="740120"/>
          </a:xfrm>
          <a:prstGeom prst="rect">
            <a:avLst/>
          </a:prstGeom>
        </p:spPr>
        <p:txBody>
          <a:bodyPr vert="horz" lIns="62198" tIns="31099" rIns="62198" bIns="31099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800" dirty="0">
                <a:solidFill>
                  <a:schemeClr val="tx1">
                    <a:lumMod val="65000"/>
                    <a:lumOff val="35000"/>
                  </a:schemeClr>
                </a:solidFill>
                <a:latin typeface="Lato Light" panose="020F0302020204030203" pitchFamily="34" charset="77"/>
                <a:cs typeface="Arial" panose="020B0604020202020204" pitchFamily="34" charset="0"/>
              </a:rPr>
              <a:t>VI ENCUENTRO </a:t>
            </a:r>
          </a:p>
          <a:p>
            <a:pPr algn="l"/>
            <a:r>
              <a:rPr lang="es-ES_tradn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Lato Light" panose="020F0302020204030203" pitchFamily="34" charset="77"/>
                <a:cs typeface="Arial" panose="020B0604020202020204" pitchFamily="34" charset="0"/>
              </a:rPr>
              <a:t>DE OFICINAS DE </a:t>
            </a:r>
          </a:p>
          <a:p>
            <a:pPr algn="l"/>
            <a:r>
              <a:rPr lang="es-ES_tradn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Lato Light" panose="020F0302020204030203" pitchFamily="34" charset="77"/>
                <a:cs typeface="Arial" panose="020B0604020202020204" pitchFamily="34" charset="0"/>
              </a:rPr>
              <a:t>PROTECCIÓN DE MENORES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F40016B4-FAE8-C568-8BE1-54D668E7B1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49" y="4575390"/>
            <a:ext cx="1670605" cy="2281015"/>
          </a:xfrm>
          <a:prstGeom prst="rect">
            <a:avLst/>
          </a:prstGeom>
        </p:spPr>
      </p:pic>
      <p:sp>
        <p:nvSpPr>
          <p:cNvPr id="22" name="Shape 58">
            <a:extLst>
              <a:ext uri="{FF2B5EF4-FFF2-40B4-BE49-F238E27FC236}">
                <a16:creationId xmlns:a16="http://schemas.microsoft.com/office/drawing/2014/main" id="{7D9A2CF4-B758-33AB-540D-15F9636320D7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sp>
        <p:nvSpPr>
          <p:cNvPr id="2" name="Shape 58">
            <a:extLst>
              <a:ext uri="{FF2B5EF4-FFF2-40B4-BE49-F238E27FC236}">
                <a16:creationId xmlns:a16="http://schemas.microsoft.com/office/drawing/2014/main" id="{741685C2-37B0-4CA2-F797-45E7B527FC44}"/>
              </a:ext>
            </a:extLst>
          </p:cNvPr>
          <p:cNvSpPr/>
          <p:nvPr/>
        </p:nvSpPr>
        <p:spPr>
          <a:xfrm flipH="1">
            <a:off x="4028858" y="4546137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370418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C1585A35-8127-4CCD-8AFC-4689FD47923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" b="43750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5B7F765-63C5-41B9-A40A-088F2D20D2CB}"/>
              </a:ext>
            </a:extLst>
          </p:cNvPr>
          <p:cNvSpPr txBox="1"/>
          <p:nvPr/>
        </p:nvSpPr>
        <p:spPr>
          <a:xfrm>
            <a:off x="9398000" y="3715862"/>
            <a:ext cx="24699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“La protección de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menores y personas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vulnerables es una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parte integral del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mensaje del Evangelio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que la Iglesia y todos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sus miembros están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llamados a difundir en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todo el mundo”</a:t>
            </a:r>
          </a:p>
          <a:p>
            <a:r>
              <a:rPr lang="es-ES" sz="1600" dirty="0">
                <a:solidFill>
                  <a:schemeClr val="bg1"/>
                </a:solidFill>
                <a:latin typeface="Corbel" panose="020B0503020204020204" pitchFamily="34" charset="0"/>
              </a:rPr>
              <a:t>Papa Francisco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DCCAA1F-C3B5-253F-A9FF-1C33061A89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8" y="519512"/>
            <a:ext cx="2733575" cy="1526025"/>
          </a:xfrm>
          <a:prstGeom prst="rect">
            <a:avLst/>
          </a:prstGeom>
        </p:spPr>
      </p:pic>
      <p:sp>
        <p:nvSpPr>
          <p:cNvPr id="4" name="Shape 58">
            <a:extLst>
              <a:ext uri="{FF2B5EF4-FFF2-40B4-BE49-F238E27FC236}">
                <a16:creationId xmlns:a16="http://schemas.microsoft.com/office/drawing/2014/main" id="{93C0C5D5-FDB3-B29D-7D99-82024B5A7C1E}"/>
              </a:ext>
            </a:extLst>
          </p:cNvPr>
          <p:cNvSpPr/>
          <p:nvPr/>
        </p:nvSpPr>
        <p:spPr>
          <a:xfrm flipH="1">
            <a:off x="779415" y="0"/>
            <a:ext cx="1790879" cy="166837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35244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A7FE2060-A3F2-A7E6-CB49-B26C55D53742}"/>
              </a:ext>
            </a:extLst>
          </p:cNvPr>
          <p:cNvSpPr txBox="1">
            <a:spLocks/>
          </p:cNvSpPr>
          <p:nvPr/>
        </p:nvSpPr>
        <p:spPr>
          <a:xfrm>
            <a:off x="4362780" y="1520792"/>
            <a:ext cx="6554907" cy="4496810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_tradnl" sz="2933" dirty="0">
              <a:solidFill>
                <a:srgbClr val="A208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sz="2933" dirty="0">
              <a:solidFill>
                <a:srgbClr val="A208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sz="2933" dirty="0">
              <a:solidFill>
                <a:srgbClr val="A208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sz="2933" dirty="0">
              <a:solidFill>
                <a:srgbClr val="A208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_tradnl" sz="2933" dirty="0">
                <a:solidFill>
                  <a:srgbClr val="A208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 en la web</a:t>
            </a:r>
          </a:p>
          <a:p>
            <a:pPr algn="l"/>
            <a:endParaRPr lang="es-ES_tradnl" sz="2933" dirty="0">
              <a:solidFill>
                <a:srgbClr val="A208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https://regnumchristi.es/ambientes-seguros/</a:t>
            </a:r>
            <a:endParaRPr lang="es-E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0abusos.org</a:t>
            </a:r>
            <a:endParaRPr lang="es-E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es-ES_tradnl" sz="2933" dirty="0">
              <a:solidFill>
                <a:srgbClr val="A208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_tradnl" sz="2933" dirty="0">
                <a:solidFill>
                  <a:srgbClr val="A208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Contacto</a:t>
            </a:r>
          </a:p>
          <a:p>
            <a:pPr algn="l"/>
            <a:endParaRPr lang="es-ES_tradnl" sz="213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tabLst>
                <a:tab pos="6189663" algn="l"/>
              </a:tabLst>
            </a:pPr>
            <a:r>
              <a:rPr lang="es-ES_tradnl" sz="213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Rocío Sánchez-Mejorada Hernández</a:t>
            </a:r>
          </a:p>
          <a:p>
            <a:pPr algn="l"/>
            <a:r>
              <a:rPr lang="es-ES_tradnl" sz="213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+34 659 31 21 47</a:t>
            </a:r>
          </a:p>
          <a:p>
            <a:pPr algn="l"/>
            <a:endParaRPr lang="es-ES_tradnl" sz="213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_tradnl" sz="2133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rsanchez@serviciosrc.es</a:t>
            </a:r>
            <a:endParaRPr lang="es-ES_tradnl" sz="2133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_tradnl" sz="2133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ambientesseguros@serviciosrc.es</a:t>
            </a:r>
            <a:endParaRPr lang="es-ES_tradnl" sz="2133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sz="213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12">
            <a:extLst>
              <a:ext uri="{FF2B5EF4-FFF2-40B4-BE49-F238E27FC236}">
                <a16:creationId xmlns:a16="http://schemas.microsoft.com/office/drawing/2014/main" id="{145AECD6-4E57-EEBE-8633-CE263C23A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0" name="CuadroTexto 12">
            <a:extLst>
              <a:ext uri="{FF2B5EF4-FFF2-40B4-BE49-F238E27FC236}">
                <a16:creationId xmlns:a16="http://schemas.microsoft.com/office/drawing/2014/main" id="{0A7A7FBD-94F0-765B-1591-158874AB3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3" name="Shape 58">
            <a:extLst>
              <a:ext uri="{FF2B5EF4-FFF2-40B4-BE49-F238E27FC236}">
                <a16:creationId xmlns:a16="http://schemas.microsoft.com/office/drawing/2014/main" id="{E09AF38E-92A7-0D82-AA73-703DAD3F4E1E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6" name="Imagen 15" descr="RC_Linea_Horizontal.png">
            <a:extLst>
              <a:ext uri="{FF2B5EF4-FFF2-40B4-BE49-F238E27FC236}">
                <a16:creationId xmlns:a16="http://schemas.microsoft.com/office/drawing/2014/main" id="{3DE9B5AE-C505-6E9B-0957-1A81A780AFC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8" name="Shape 58">
            <a:extLst>
              <a:ext uri="{FF2B5EF4-FFF2-40B4-BE49-F238E27FC236}">
                <a16:creationId xmlns:a16="http://schemas.microsoft.com/office/drawing/2014/main" id="{B85B6567-AE40-6592-0253-53A8E469A0CB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15BC5F55-417B-8FEE-5113-B6DE4390D8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8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6AB016D-C559-D402-ECEA-56B4E4C64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831" y="3232383"/>
            <a:ext cx="5381863" cy="244961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9FB8120-B875-EE36-4F0F-832C86536B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5008" y="3273949"/>
            <a:ext cx="5696992" cy="2449613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3147C8E0-DA93-DD31-8A85-8A396FAE245B}"/>
              </a:ext>
            </a:extLst>
          </p:cNvPr>
          <p:cNvSpPr txBox="1">
            <a:spLocks/>
          </p:cNvSpPr>
          <p:nvPr/>
        </p:nvSpPr>
        <p:spPr>
          <a:xfrm>
            <a:off x="3651093" y="2239184"/>
            <a:ext cx="6986569" cy="525163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00" dirty="0">
                <a:solidFill>
                  <a:srgbClr val="A208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4 pilares de nuestros ambientes seguros</a:t>
            </a:r>
          </a:p>
        </p:txBody>
      </p:sp>
      <p:sp>
        <p:nvSpPr>
          <p:cNvPr id="2" name="Shape 58">
            <a:extLst>
              <a:ext uri="{FF2B5EF4-FFF2-40B4-BE49-F238E27FC236}">
                <a16:creationId xmlns:a16="http://schemas.microsoft.com/office/drawing/2014/main" id="{4A43D18E-147D-B054-7A33-84343D4093C0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3" name="Imagen 2" descr="RC_Linea_Horizontal.png">
            <a:extLst>
              <a:ext uri="{FF2B5EF4-FFF2-40B4-BE49-F238E27FC236}">
                <a16:creationId xmlns:a16="http://schemas.microsoft.com/office/drawing/2014/main" id="{6C82CE7F-2FA4-30FC-1B11-172EBD092A8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5" name="Shape 58">
            <a:extLst>
              <a:ext uri="{FF2B5EF4-FFF2-40B4-BE49-F238E27FC236}">
                <a16:creationId xmlns:a16="http://schemas.microsoft.com/office/drawing/2014/main" id="{55A0F3C5-3EEE-C311-D347-CF992EEC89D3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353A282-2F15-8801-865E-7976A36281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20" name="CuadroTexto 12">
            <a:extLst>
              <a:ext uri="{FF2B5EF4-FFF2-40B4-BE49-F238E27FC236}">
                <a16:creationId xmlns:a16="http://schemas.microsoft.com/office/drawing/2014/main" id="{6047A7F6-622F-2141-14CF-BCC6884AB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21" name="CuadroTexto 12">
            <a:extLst>
              <a:ext uri="{FF2B5EF4-FFF2-40B4-BE49-F238E27FC236}">
                <a16:creationId xmlns:a16="http://schemas.microsoft.com/office/drawing/2014/main" id="{EB06C7CA-59BF-718B-A2F0-10FA4D33E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24" name="Título 1">
            <a:extLst>
              <a:ext uri="{FF2B5EF4-FFF2-40B4-BE49-F238E27FC236}">
                <a16:creationId xmlns:a16="http://schemas.microsoft.com/office/drawing/2014/main" id="{C17C8F7C-6471-D8EA-FEBB-98E4B27574CC}"/>
              </a:ext>
            </a:extLst>
          </p:cNvPr>
          <p:cNvSpPr txBox="1">
            <a:spLocks/>
          </p:cNvSpPr>
          <p:nvPr/>
        </p:nvSpPr>
        <p:spPr>
          <a:xfrm>
            <a:off x="3651093" y="1028057"/>
            <a:ext cx="8089803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5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LO QUE NOS HA TRAÍDO AQUÍ HOY: </a:t>
            </a:r>
          </a:p>
          <a:p>
            <a:pPr algn="l"/>
            <a:r>
              <a:rPr lang="es-ES_tradnl" sz="245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UN COMPROMISO DE TODOS EN EL REGNUM CHRISTI </a:t>
            </a:r>
          </a:p>
        </p:txBody>
      </p:sp>
      <p:sp>
        <p:nvSpPr>
          <p:cNvPr id="8" name="Shape 58">
            <a:extLst>
              <a:ext uri="{FF2B5EF4-FFF2-40B4-BE49-F238E27FC236}">
                <a16:creationId xmlns:a16="http://schemas.microsoft.com/office/drawing/2014/main" id="{2E0EE259-253A-1DF4-A9A8-7CE9BC661D94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220887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cono De Línea De Educación Vector PNG ,dibujos Icono De Educacion, Gorra,  Colega PNG y Vector para Descargar Gratis | Pngtree">
            <a:extLst>
              <a:ext uri="{FF2B5EF4-FFF2-40B4-BE49-F238E27FC236}">
                <a16:creationId xmlns:a16="http://schemas.microsoft.com/office/drawing/2014/main" id="{97F56C93-91E9-6687-B9F9-ED76F4536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8061" y="3521951"/>
            <a:ext cx="1085889" cy="1085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acerdote - Iconos gratis de personas">
            <a:extLst>
              <a:ext uri="{FF2B5EF4-FFF2-40B4-BE49-F238E27FC236}">
                <a16:creationId xmlns:a16="http://schemas.microsoft.com/office/drawing/2014/main" id="{79749C41-3692-1B84-D046-6E9153B1E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3587562"/>
            <a:ext cx="842549" cy="842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glesia - Iconos gratis de edificios">
            <a:extLst>
              <a:ext uri="{FF2B5EF4-FFF2-40B4-BE49-F238E27FC236}">
                <a16:creationId xmlns:a16="http://schemas.microsoft.com/office/drawing/2014/main" id="{8123FB59-0046-7676-399B-8CE43223D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676" y="3429000"/>
            <a:ext cx="998970" cy="998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A16CBEB-4FFF-2D62-092B-D76725238B79}"/>
              </a:ext>
            </a:extLst>
          </p:cNvPr>
          <p:cNvSpPr txBox="1">
            <a:spLocks/>
          </p:cNvSpPr>
          <p:nvPr/>
        </p:nvSpPr>
        <p:spPr>
          <a:xfrm>
            <a:off x="4235030" y="4286124"/>
            <a:ext cx="1736949" cy="752142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PASTORAL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C363B38-71DD-AF45-2729-02602319D495}"/>
              </a:ext>
            </a:extLst>
          </p:cNvPr>
          <p:cNvSpPr txBox="1">
            <a:spLocks/>
          </p:cNvSpPr>
          <p:nvPr/>
        </p:nvSpPr>
        <p:spPr>
          <a:xfrm>
            <a:off x="6291948" y="4275689"/>
            <a:ext cx="2038540" cy="752142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APOSTÓLICO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0693373-4693-D66C-E787-BB1B48876537}"/>
              </a:ext>
            </a:extLst>
          </p:cNvPr>
          <p:cNvSpPr txBox="1">
            <a:spLocks/>
          </p:cNvSpPr>
          <p:nvPr/>
        </p:nvSpPr>
        <p:spPr>
          <a:xfrm>
            <a:off x="8612948" y="4266762"/>
            <a:ext cx="2000138" cy="752142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EDUCATIVO</a:t>
            </a:r>
          </a:p>
        </p:txBody>
      </p:sp>
      <p:sp>
        <p:nvSpPr>
          <p:cNvPr id="4" name="CuadroTexto 12">
            <a:extLst>
              <a:ext uri="{FF2B5EF4-FFF2-40B4-BE49-F238E27FC236}">
                <a16:creationId xmlns:a16="http://schemas.microsoft.com/office/drawing/2014/main" id="{F9AC2B32-BEF1-E281-D644-66D5883F8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6" name="CuadroTexto 12">
            <a:extLst>
              <a:ext uri="{FF2B5EF4-FFF2-40B4-BE49-F238E27FC236}">
                <a16:creationId xmlns:a16="http://schemas.microsoft.com/office/drawing/2014/main" id="{2AA458F5-36D0-7CE9-0D4E-0FA5DBAFB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0" name="Shape 58">
            <a:extLst>
              <a:ext uri="{FF2B5EF4-FFF2-40B4-BE49-F238E27FC236}">
                <a16:creationId xmlns:a16="http://schemas.microsoft.com/office/drawing/2014/main" id="{18D80136-BA52-B674-FC15-8C602E27C404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3" name="Imagen 12" descr="RC_Linea_Horizontal.png">
            <a:extLst>
              <a:ext uri="{FF2B5EF4-FFF2-40B4-BE49-F238E27FC236}">
                <a16:creationId xmlns:a16="http://schemas.microsoft.com/office/drawing/2014/main" id="{728B67EF-04D5-BFF0-9272-74EC731BA7D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6" name="Título 1">
            <a:extLst>
              <a:ext uri="{FF2B5EF4-FFF2-40B4-BE49-F238E27FC236}">
                <a16:creationId xmlns:a16="http://schemas.microsoft.com/office/drawing/2014/main" id="{433DAC5E-16F7-1A69-FB6A-98C0AEC60077}"/>
              </a:ext>
            </a:extLst>
          </p:cNvPr>
          <p:cNvSpPr txBox="1">
            <a:spLocks/>
          </p:cNvSpPr>
          <p:nvPr/>
        </p:nvSpPr>
        <p:spPr>
          <a:xfrm>
            <a:off x="3651093" y="2393463"/>
            <a:ext cx="7472173" cy="525163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00" dirty="0">
                <a:solidFill>
                  <a:srgbClr val="A208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Aplicados a todas nuestras realidades y vocaciones</a:t>
            </a: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C3DD8956-7CCB-A5B8-6984-851690A88063}"/>
              </a:ext>
            </a:extLst>
          </p:cNvPr>
          <p:cNvSpPr txBox="1">
            <a:spLocks/>
          </p:cNvSpPr>
          <p:nvPr/>
        </p:nvSpPr>
        <p:spPr>
          <a:xfrm>
            <a:off x="3651093" y="1028057"/>
            <a:ext cx="8089803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5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LO QUE NOS HA TRAÍDO AQUÍ HOY: </a:t>
            </a:r>
          </a:p>
          <a:p>
            <a:pPr algn="l"/>
            <a:r>
              <a:rPr lang="es-ES_tradnl" sz="245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UN COMPROMISO DE TODOS EN EL REGNUM CHRISTI </a:t>
            </a:r>
          </a:p>
        </p:txBody>
      </p:sp>
      <p:sp>
        <p:nvSpPr>
          <p:cNvPr id="20" name="Shape 58">
            <a:extLst>
              <a:ext uri="{FF2B5EF4-FFF2-40B4-BE49-F238E27FC236}">
                <a16:creationId xmlns:a16="http://schemas.microsoft.com/office/drawing/2014/main" id="{E4687FA0-C1AC-ECE3-983C-79A0E08EC0C8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AB5127F2-B2E0-8938-816A-5D8991DCB1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8" name="Shape 58">
            <a:extLst>
              <a:ext uri="{FF2B5EF4-FFF2-40B4-BE49-F238E27FC236}">
                <a16:creationId xmlns:a16="http://schemas.microsoft.com/office/drawing/2014/main" id="{394786D0-43DF-0C64-82D4-8F029C202319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81766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84854315-6C45-3147-85B6-73BFD4F938EA}"/>
              </a:ext>
            </a:extLst>
          </p:cNvPr>
          <p:cNvSpPr txBox="1">
            <a:spLocks/>
          </p:cNvSpPr>
          <p:nvPr/>
        </p:nvSpPr>
        <p:spPr>
          <a:xfrm>
            <a:off x="3877757" y="2762250"/>
            <a:ext cx="7765976" cy="2676811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s-ES_tradnl" sz="2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ódigos de conducta 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 los 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egionarios de Cristo, consagradas, consagrados, Colegios RC y laicos.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s-ES" sz="2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rocedimientos de prevención y </a:t>
            </a: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concienciación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Formación, selección y documentación.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sz="21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Protocolos de </a:t>
            </a: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actuación inmediata 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 que cualquier denuncia sea bien atendida y reportada a las autoridades. </a:t>
            </a:r>
            <a:endParaRPr lang="es-ES_tradnl" sz="21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12">
            <a:extLst>
              <a:ext uri="{FF2B5EF4-FFF2-40B4-BE49-F238E27FC236}">
                <a16:creationId xmlns:a16="http://schemas.microsoft.com/office/drawing/2014/main" id="{319AA807-CCDE-2AC1-7B42-78A1EAFFA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BE049F9-BE09-31B2-1478-0298C85BC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16" name="Shape 58">
            <a:extLst>
              <a:ext uri="{FF2B5EF4-FFF2-40B4-BE49-F238E27FC236}">
                <a16:creationId xmlns:a16="http://schemas.microsoft.com/office/drawing/2014/main" id="{10370F90-7D63-3765-9F27-8039923F4D7F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8" name="Imagen 17" descr="RC_Linea_Horizontal.png">
            <a:extLst>
              <a:ext uri="{FF2B5EF4-FFF2-40B4-BE49-F238E27FC236}">
                <a16:creationId xmlns:a16="http://schemas.microsoft.com/office/drawing/2014/main" id="{5062F4FF-80A7-FEF3-850D-67458B792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20" name="Título 1">
            <a:extLst>
              <a:ext uri="{FF2B5EF4-FFF2-40B4-BE49-F238E27FC236}">
                <a16:creationId xmlns:a16="http://schemas.microsoft.com/office/drawing/2014/main" id="{FCF61044-EDF1-0442-89DF-7A4BAA10E7B2}"/>
              </a:ext>
            </a:extLst>
          </p:cNvPr>
          <p:cNvSpPr txBox="1">
            <a:spLocks/>
          </p:cNvSpPr>
          <p:nvPr/>
        </p:nvSpPr>
        <p:spPr>
          <a:xfrm>
            <a:off x="3651093" y="1028057"/>
            <a:ext cx="7608541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50" dirty="0">
                <a:solidFill>
                  <a:schemeClr val="tx1">
                    <a:lumMod val="65000"/>
                    <a:lumOff val="3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ALGUNAS MEDIDAS CONCRETAS PARA HACER EFECTIVA ESTA APLICACIÓN</a:t>
            </a:r>
          </a:p>
        </p:txBody>
      </p:sp>
      <p:sp>
        <p:nvSpPr>
          <p:cNvPr id="22" name="Shape 58">
            <a:extLst>
              <a:ext uri="{FF2B5EF4-FFF2-40B4-BE49-F238E27FC236}">
                <a16:creationId xmlns:a16="http://schemas.microsoft.com/office/drawing/2014/main" id="{C2789F79-6371-6330-ED32-9F7EA2B335C8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75856E3D-1266-AC4F-58AE-26FA618FD0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3" name="Shape 58">
            <a:extLst>
              <a:ext uri="{FF2B5EF4-FFF2-40B4-BE49-F238E27FC236}">
                <a16:creationId xmlns:a16="http://schemas.microsoft.com/office/drawing/2014/main" id="{EC534F6D-1995-4EE9-80B4-D92336CB587E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1456579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84854315-6C45-3147-85B6-73BFD4F938EA}"/>
              </a:ext>
            </a:extLst>
          </p:cNvPr>
          <p:cNvSpPr txBox="1">
            <a:spLocks/>
          </p:cNvSpPr>
          <p:nvPr/>
        </p:nvSpPr>
        <p:spPr>
          <a:xfrm>
            <a:off x="3877757" y="2590800"/>
            <a:ext cx="7832363" cy="3044071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Mayor concentración en la prevención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s-ES" sz="21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Proactividad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búsqueda de aquellos espacios y campos de acción desde los cuales podemos responder a diferentes necesidades intentando abarcar realidades clave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s-ES" sz="2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Facilitar </a:t>
            </a: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encuentros 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personas y necesidades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s-ES" sz="2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es-ES" sz="21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etectar “lagunas o espacios de desprotección” </a:t>
            </a:r>
            <a:r>
              <a:rPr lang="es-ES" sz="2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nuestros campos de acción, ¿a dónde nos falta llegar?</a:t>
            </a:r>
            <a:endParaRPr lang="es-ES" sz="2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CuadroTexto 12">
            <a:extLst>
              <a:ext uri="{FF2B5EF4-FFF2-40B4-BE49-F238E27FC236}">
                <a16:creationId xmlns:a16="http://schemas.microsoft.com/office/drawing/2014/main" id="{1033B520-792C-E9B7-3B4B-178AAE006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5" name="CuadroTexto 12">
            <a:extLst>
              <a:ext uri="{FF2B5EF4-FFF2-40B4-BE49-F238E27FC236}">
                <a16:creationId xmlns:a16="http://schemas.microsoft.com/office/drawing/2014/main" id="{0F894B65-B449-FDEA-B10C-A59AFFFEF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6" name="Shape 58">
            <a:extLst>
              <a:ext uri="{FF2B5EF4-FFF2-40B4-BE49-F238E27FC236}">
                <a16:creationId xmlns:a16="http://schemas.microsoft.com/office/drawing/2014/main" id="{9E274357-1124-095D-C2E7-BA9823625664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7" name="Imagen 6" descr="RC_Linea_Horizontal.png">
            <a:extLst>
              <a:ext uri="{FF2B5EF4-FFF2-40B4-BE49-F238E27FC236}">
                <a16:creationId xmlns:a16="http://schemas.microsoft.com/office/drawing/2014/main" id="{C80D3C28-2F02-7B3F-F137-C83FE80BF96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0" name="Shape 58">
            <a:extLst>
              <a:ext uri="{FF2B5EF4-FFF2-40B4-BE49-F238E27FC236}">
                <a16:creationId xmlns:a16="http://schemas.microsoft.com/office/drawing/2014/main" id="{2F400F3E-695C-5165-4F69-D194C7A6F255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EDAF3A3-9EF9-8D1D-8E0B-A121C4DCFE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16" name="Título 1">
            <a:extLst>
              <a:ext uri="{FF2B5EF4-FFF2-40B4-BE49-F238E27FC236}">
                <a16:creationId xmlns:a16="http://schemas.microsoft.com/office/drawing/2014/main" id="{D567851A-0B87-04BD-65A6-829FA999CACF}"/>
              </a:ext>
            </a:extLst>
          </p:cNvPr>
          <p:cNvSpPr txBox="1">
            <a:spLocks/>
          </p:cNvSpPr>
          <p:nvPr/>
        </p:nvSpPr>
        <p:spPr>
          <a:xfrm>
            <a:off x="3651093" y="1040249"/>
            <a:ext cx="7608541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Lato Light" panose="020F0302020204030203" pitchFamily="34" charset="77"/>
                <a:cs typeface="Arial" panose="020B0604020202020204" pitchFamily="34" charset="0"/>
              </a:rPr>
              <a:t>¿</a:t>
            </a:r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DÓNDE ESTAMOS EN ESTE PROCESO?</a:t>
            </a:r>
          </a:p>
          <a:p>
            <a:pPr algn="l"/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DEL MIEDO AL AMOR</a:t>
            </a:r>
          </a:p>
        </p:txBody>
      </p:sp>
      <p:sp>
        <p:nvSpPr>
          <p:cNvPr id="3" name="Shape 58">
            <a:extLst>
              <a:ext uri="{FF2B5EF4-FFF2-40B4-BE49-F238E27FC236}">
                <a16:creationId xmlns:a16="http://schemas.microsoft.com/office/drawing/2014/main" id="{DE1755D6-B5E3-8DE3-C0C0-A766BBB7B00E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106072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2F8790F-94BA-6869-1B74-525B64FECA8D}"/>
              </a:ext>
            </a:extLst>
          </p:cNvPr>
          <p:cNvSpPr txBox="1">
            <a:spLocks/>
          </p:cNvSpPr>
          <p:nvPr/>
        </p:nvSpPr>
        <p:spPr>
          <a:xfrm>
            <a:off x="3863654" y="2486025"/>
            <a:ext cx="7258731" cy="3879969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lnSpc>
                <a:spcPct val="107000"/>
              </a:lnSpc>
              <a:spcAft>
                <a:spcPts val="800"/>
              </a:spcAft>
            </a:pPr>
            <a:r>
              <a:rPr lang="es-ES" sz="22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protección de menores</a:t>
            </a:r>
            <a: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 consiste únicamente en la creación de protocolos, documentos y políticas: no.</a:t>
            </a:r>
            <a:b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s-ES" sz="22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Además, consiste en salir al encuentro de las necesidades, estando en </a:t>
            </a:r>
            <a:r>
              <a:rPr lang="es-ES" sz="22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búsqueda constante de ámbitos que poder seguir impregnando de una cultura de protección</a:t>
            </a:r>
            <a: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una cultura </a:t>
            </a:r>
            <a:r>
              <a:rPr lang="es-ES" sz="22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luz y de verdad </a:t>
            </a:r>
            <a: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donde los abusos -de cualquier tipo- no tengan cabida, </a:t>
            </a:r>
            <a:br>
              <a:rPr lang="es-ES" sz="2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s-ES" sz="22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es-ES" sz="22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</a:t>
            </a:r>
            <a:r>
              <a:rPr lang="es-ES" sz="22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s-ES" sz="22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ómo llegamos mejor al menor? </a:t>
            </a:r>
          </a:p>
          <a:p>
            <a:pPr algn="l"/>
            <a:endParaRPr lang="es-ES_tradnl" sz="2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12">
            <a:extLst>
              <a:ext uri="{FF2B5EF4-FFF2-40B4-BE49-F238E27FC236}">
                <a16:creationId xmlns:a16="http://schemas.microsoft.com/office/drawing/2014/main" id="{B8E78A6D-0426-B0A7-5FD5-7E840E3A4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6" name="CuadroTexto 12">
            <a:extLst>
              <a:ext uri="{FF2B5EF4-FFF2-40B4-BE49-F238E27FC236}">
                <a16:creationId xmlns:a16="http://schemas.microsoft.com/office/drawing/2014/main" id="{55938527-AB64-37BE-8E38-2A1D55492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7" name="Shape 58">
            <a:extLst>
              <a:ext uri="{FF2B5EF4-FFF2-40B4-BE49-F238E27FC236}">
                <a16:creationId xmlns:a16="http://schemas.microsoft.com/office/drawing/2014/main" id="{AC90F160-5C26-D01C-5143-0E0338D2B010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0" name="Imagen 9" descr="RC_Linea_Horizontal.png">
            <a:extLst>
              <a:ext uri="{FF2B5EF4-FFF2-40B4-BE49-F238E27FC236}">
                <a16:creationId xmlns:a16="http://schemas.microsoft.com/office/drawing/2014/main" id="{C6383149-5D44-386A-7435-B76A60D0CB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3" name="Shape 58">
            <a:extLst>
              <a:ext uri="{FF2B5EF4-FFF2-40B4-BE49-F238E27FC236}">
                <a16:creationId xmlns:a16="http://schemas.microsoft.com/office/drawing/2014/main" id="{629E8D2B-1BF8-D57A-73E8-69C5FCA7E41A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1C3DBC24-34B8-E167-AF94-6E8F08718E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CEB75D84-9729-BB14-7D43-873C6D8B9CB9}"/>
              </a:ext>
            </a:extLst>
          </p:cNvPr>
          <p:cNvSpPr txBox="1">
            <a:spLocks/>
          </p:cNvSpPr>
          <p:nvPr/>
        </p:nvSpPr>
        <p:spPr>
          <a:xfrm>
            <a:off x="3651093" y="1040249"/>
            <a:ext cx="7608541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HABLANDO DE MENORES…</a:t>
            </a:r>
            <a:b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</a:br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EL TIEMPO LIBRE… Y ¿POR QUÉ?</a:t>
            </a:r>
          </a:p>
        </p:txBody>
      </p:sp>
      <p:sp>
        <p:nvSpPr>
          <p:cNvPr id="8" name="Shape 58">
            <a:extLst>
              <a:ext uri="{FF2B5EF4-FFF2-40B4-BE49-F238E27FC236}">
                <a16:creationId xmlns:a16="http://schemas.microsoft.com/office/drawing/2014/main" id="{09848FC0-9CC6-F89E-8CD3-CCDEFE77E878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391508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1070951F-465B-53D5-E0A2-8B5C92DB72F9}"/>
              </a:ext>
            </a:extLst>
          </p:cNvPr>
          <p:cNvSpPr txBox="1">
            <a:spLocks/>
          </p:cNvSpPr>
          <p:nvPr/>
        </p:nvSpPr>
        <p:spPr>
          <a:xfrm>
            <a:off x="3874871" y="6248116"/>
            <a:ext cx="8073208" cy="493413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lnSpc>
                <a:spcPct val="107000"/>
              </a:lnSpc>
              <a:spcAft>
                <a:spcPts val="800"/>
              </a:spcAft>
            </a:pPr>
            <a:r>
              <a:rPr lang="es-ES" sz="18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 algn="l" fontAlgn="base">
              <a:lnSpc>
                <a:spcPct val="107000"/>
              </a:lnSpc>
              <a:buFont typeface="+mj-lt"/>
              <a:buAutoNum type="arabicPeriod"/>
            </a:pPr>
            <a:r>
              <a:rPr lang="es-ES" sz="1800" b="1" kern="0" dirty="0">
                <a:solidFill>
                  <a:srgbClr val="941A2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Delimitar campos de acción: </a:t>
            </a: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¿quién es mi público -realidades que tenemos, diversidad…-. Por ejemplo:</a:t>
            </a:r>
          </a:p>
          <a:p>
            <a:pPr marL="742950" lvl="1" indent="-285750" fontAlgn="base">
              <a:lnSpc>
                <a:spcPct val="107000"/>
              </a:lnSpc>
              <a:buFont typeface="+mj-lt"/>
              <a:buAutoNum type="alphaLcPeriod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quienes ofrecemos actividades, ¿qué tipo de oferta formativa ofrecemos? ¿Qué tipo de actividades solemos ofrecer? Visualizar un mapa general. </a:t>
            </a:r>
          </a:p>
          <a:p>
            <a:pPr marL="742950" lvl="1" indent="-285750" fontAlgn="base">
              <a:lnSpc>
                <a:spcPct val="107000"/>
              </a:lnSpc>
              <a:buFont typeface="+mj-lt"/>
              <a:buAutoNum type="alphaLcPeriod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va respondiendo poco a poco, escuchando a la realidad y conforme vamos viviendo. </a:t>
            </a:r>
          </a:p>
          <a:p>
            <a:pPr marL="742950" lvl="1" indent="-285750" fontAlgn="base">
              <a:lnSpc>
                <a:spcPct val="107000"/>
              </a:lnSpc>
              <a:buFont typeface="+mj-lt"/>
              <a:buAutoNum type="alphaLcPeriod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Conviene nombrar y categorizar estas realidades porque seguramente son muchas y diversas. </a:t>
            </a:r>
          </a:p>
          <a:p>
            <a:pPr lvl="1" fontAlgn="base">
              <a:lnSpc>
                <a:spcPct val="107000"/>
              </a:lnSpc>
            </a:pPr>
            <a:endParaRPr lang="es-ES" kern="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l" fontAlgn="base">
              <a:lnSpc>
                <a:spcPct val="107000"/>
              </a:lnSpc>
            </a:pPr>
            <a:r>
              <a:rPr lang="es-ES" sz="1800" b="1" kern="0" dirty="0">
                <a:solidFill>
                  <a:srgbClr val="941A2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 Equipo: </a:t>
            </a: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delegar responsabilidades, y para ello, formar. </a:t>
            </a:r>
            <a:endParaRPr lang="es-ES" sz="18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fontAlgn="base">
              <a:lnSpc>
                <a:spcPct val="107000"/>
              </a:lnSpc>
              <a:buFont typeface="+mj-lt"/>
              <a:buAutoNum type="alphaLcPeriod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Importante responsabilidad compartida. Trabajar en red. Generar  redes y espacios. 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fontAlgn="base">
              <a:lnSpc>
                <a:spcPct val="107000"/>
              </a:lnSpc>
            </a:pP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es-ES_tradnl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12">
            <a:extLst>
              <a:ext uri="{FF2B5EF4-FFF2-40B4-BE49-F238E27FC236}">
                <a16:creationId xmlns:a16="http://schemas.microsoft.com/office/drawing/2014/main" id="{5CAFC9C5-DC3F-6CF7-D960-BBF95D91B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7" name="CuadroTexto 12">
            <a:extLst>
              <a:ext uri="{FF2B5EF4-FFF2-40B4-BE49-F238E27FC236}">
                <a16:creationId xmlns:a16="http://schemas.microsoft.com/office/drawing/2014/main" id="{E0190A47-75AE-E2E0-53BF-B139B2DA0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8" name="Shape 58">
            <a:extLst>
              <a:ext uri="{FF2B5EF4-FFF2-40B4-BE49-F238E27FC236}">
                <a16:creationId xmlns:a16="http://schemas.microsoft.com/office/drawing/2014/main" id="{41FFC957-ABEF-9BA1-4C54-B787F5A488AA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0" name="Imagen 9" descr="RC_Linea_Horizontal.png">
            <a:extLst>
              <a:ext uri="{FF2B5EF4-FFF2-40B4-BE49-F238E27FC236}">
                <a16:creationId xmlns:a16="http://schemas.microsoft.com/office/drawing/2014/main" id="{50096C37-EBD0-9DDE-7452-45AEF21D5ED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3" name="Shape 58">
            <a:extLst>
              <a:ext uri="{FF2B5EF4-FFF2-40B4-BE49-F238E27FC236}">
                <a16:creationId xmlns:a16="http://schemas.microsoft.com/office/drawing/2014/main" id="{8815F2D8-DAFA-57C2-EDFC-CB4627C085B4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26BFA1C4-9FDF-4070-42B9-578D1D9447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20" name="Título 1">
            <a:extLst>
              <a:ext uri="{FF2B5EF4-FFF2-40B4-BE49-F238E27FC236}">
                <a16:creationId xmlns:a16="http://schemas.microsoft.com/office/drawing/2014/main" id="{ABB406E0-B920-729C-7A9A-27B10DA972EA}"/>
              </a:ext>
            </a:extLst>
          </p:cNvPr>
          <p:cNvSpPr txBox="1">
            <a:spLocks/>
          </p:cNvSpPr>
          <p:nvPr/>
        </p:nvSpPr>
        <p:spPr>
          <a:xfrm>
            <a:off x="3651093" y="1028057"/>
            <a:ext cx="7608541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POSIBLES CUESTIONES PRÁCTICAS A TENER EN CUENTA PARA EMPEZAR</a:t>
            </a:r>
          </a:p>
        </p:txBody>
      </p:sp>
      <p:sp>
        <p:nvSpPr>
          <p:cNvPr id="4" name="Shape 58">
            <a:extLst>
              <a:ext uri="{FF2B5EF4-FFF2-40B4-BE49-F238E27FC236}">
                <a16:creationId xmlns:a16="http://schemas.microsoft.com/office/drawing/2014/main" id="{548609A6-9F7D-134B-D03A-0F6F2C0ED6C7}"/>
              </a:ext>
            </a:extLst>
          </p:cNvPr>
          <p:cNvSpPr/>
          <p:nvPr/>
        </p:nvSpPr>
        <p:spPr>
          <a:xfrm flipH="1">
            <a:off x="3743108" y="1796376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sp>
        <p:nvSpPr>
          <p:cNvPr id="5" name="Shape 58">
            <a:extLst>
              <a:ext uri="{FF2B5EF4-FFF2-40B4-BE49-F238E27FC236}">
                <a16:creationId xmlns:a16="http://schemas.microsoft.com/office/drawing/2014/main" id="{4B56D569-8804-4A26-FDB3-9DDAFF09219C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389580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12">
            <a:extLst>
              <a:ext uri="{FF2B5EF4-FFF2-40B4-BE49-F238E27FC236}">
                <a16:creationId xmlns:a16="http://schemas.microsoft.com/office/drawing/2014/main" id="{E9128378-2A51-A4F6-358B-9200CBEA1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7" name="CuadroTexto 12">
            <a:extLst>
              <a:ext uri="{FF2B5EF4-FFF2-40B4-BE49-F238E27FC236}">
                <a16:creationId xmlns:a16="http://schemas.microsoft.com/office/drawing/2014/main" id="{5AF74FAF-D876-47F0-92E5-63A4738C9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8" name="Shape 58">
            <a:extLst>
              <a:ext uri="{FF2B5EF4-FFF2-40B4-BE49-F238E27FC236}">
                <a16:creationId xmlns:a16="http://schemas.microsoft.com/office/drawing/2014/main" id="{DD20DB81-19C3-BB46-E314-D3789CF7BAD4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0" name="Imagen 9" descr="RC_Linea_Horizontal.png">
            <a:extLst>
              <a:ext uri="{FF2B5EF4-FFF2-40B4-BE49-F238E27FC236}">
                <a16:creationId xmlns:a16="http://schemas.microsoft.com/office/drawing/2014/main" id="{AC0A5CBB-C080-6185-EA2E-88F9A859B3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3" name="Shape 58">
            <a:extLst>
              <a:ext uri="{FF2B5EF4-FFF2-40B4-BE49-F238E27FC236}">
                <a16:creationId xmlns:a16="http://schemas.microsoft.com/office/drawing/2014/main" id="{A541A752-E28D-AC02-5673-B6949F3B4428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7C96139D-7593-B939-BF34-268448AE0D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22" name="Título 1">
            <a:extLst>
              <a:ext uri="{FF2B5EF4-FFF2-40B4-BE49-F238E27FC236}">
                <a16:creationId xmlns:a16="http://schemas.microsoft.com/office/drawing/2014/main" id="{FCC0119B-9F0B-0242-96FF-08508226710F}"/>
              </a:ext>
            </a:extLst>
          </p:cNvPr>
          <p:cNvSpPr txBox="1">
            <a:spLocks/>
          </p:cNvSpPr>
          <p:nvPr/>
        </p:nvSpPr>
        <p:spPr>
          <a:xfrm>
            <a:off x="3651093" y="1028057"/>
            <a:ext cx="7608541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POSIBLES CUESTIONES PRÁCTICAS A TENER EN CUENTA PARA EMPEZAR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42EE1C-E2E0-80A4-5764-5368675C08BA}"/>
              </a:ext>
            </a:extLst>
          </p:cNvPr>
          <p:cNvSpPr txBox="1">
            <a:spLocks/>
          </p:cNvSpPr>
          <p:nvPr/>
        </p:nvSpPr>
        <p:spPr>
          <a:xfrm>
            <a:off x="3874871" y="2441914"/>
            <a:ext cx="7608542" cy="3990589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base">
              <a:lnSpc>
                <a:spcPct val="107000"/>
              </a:lnSpc>
            </a:pPr>
            <a:r>
              <a:rPr lang="es-ES" sz="1800" b="1" kern="100" dirty="0">
                <a:solidFill>
                  <a:srgbClr val="941A2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3.  </a:t>
            </a:r>
            <a:r>
              <a:rPr lang="es-ES" sz="1800" b="1" kern="0" dirty="0">
                <a:solidFill>
                  <a:srgbClr val="941A2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Formación. </a:t>
            </a: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quiénes formamos y cómo: </a:t>
            </a:r>
            <a:r>
              <a:rPr lang="es-ES" sz="1800" b="1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Formación de formadores. </a:t>
            </a: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 se llega desde una oficina de protección al menor, la cultura es uno a uno: </a:t>
            </a:r>
            <a:endParaRPr lang="es-ES" sz="18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 fontAlgn="base">
              <a:lnSpc>
                <a:spcPct val="107000"/>
              </a:lnSpc>
              <a:buFont typeface="Tahoma" panose="020B0604030504040204" pitchFamily="34" charset="0"/>
              <a:buChar char="-"/>
            </a:pP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Formación </a:t>
            </a:r>
            <a:r>
              <a:rPr lang="es-ES" sz="1800" b="1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específica y personalizada</a:t>
            </a: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basada en la política común pero adaptada a la condición y realidad de cada uno</a:t>
            </a:r>
          </a:p>
          <a:p>
            <a:pPr marL="342900" lvl="0" indent="-342900" algn="l" fontAlgn="base">
              <a:lnSpc>
                <a:spcPct val="107000"/>
              </a:lnSpc>
              <a:buFont typeface="Tahoma" panose="020B0604030504040204" pitchFamily="34" charset="0"/>
              <a:buChar char="-"/>
            </a:pP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Formación a profesores, a miembros de las vocaciones…</a:t>
            </a:r>
            <a:endParaRPr lang="es-ES" sz="18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l" fontAlgn="base">
              <a:lnSpc>
                <a:spcPct val="107000"/>
              </a:lnSpc>
              <a:buFont typeface="Tahoma" panose="020B0604030504040204" pitchFamily="34" charset="0"/>
              <a:buChar char="-"/>
            </a:pP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Pedir ayuda a </a:t>
            </a:r>
            <a:r>
              <a:rPr lang="es-ES" sz="1800" b="1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otros que ya han iniciado este camino.</a:t>
            </a:r>
            <a:endParaRPr lang="es-ES" sz="1800" b="1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l" fontAlgn="base">
              <a:lnSpc>
                <a:spcPct val="107000"/>
              </a:lnSpc>
              <a:spcAft>
                <a:spcPts val="800"/>
              </a:spcAft>
              <a:buFont typeface="Tahoma" panose="020B0604030504040204" pitchFamily="34" charset="0"/>
              <a:buChar char="-"/>
            </a:pP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Estructura, organigramas: responsable de campamento, monitores, responsables de peregrinación, coordinadores de bienestar, </a:t>
            </a:r>
            <a:r>
              <a:rPr lang="es-ES" sz="1800" kern="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etc</a:t>
            </a: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 Para una buena transmisión de la información y que ésta llegue a todos. </a:t>
            </a:r>
            <a:endParaRPr lang="es-ES" sz="18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 fontAlgn="base">
              <a:lnSpc>
                <a:spcPct val="107000"/>
              </a:lnSpc>
              <a:spcAft>
                <a:spcPts val="800"/>
              </a:spcAft>
            </a:pPr>
            <a:r>
              <a:rPr lang="es-ES" sz="18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ES" sz="18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es-ES_tradnl" sz="1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hape 58">
            <a:extLst>
              <a:ext uri="{FF2B5EF4-FFF2-40B4-BE49-F238E27FC236}">
                <a16:creationId xmlns:a16="http://schemas.microsoft.com/office/drawing/2014/main" id="{013019F2-24CB-BF30-5A02-76FCBF5931BD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191167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1070951F-465B-53D5-E0A2-8B5C92DB72F9}"/>
              </a:ext>
            </a:extLst>
          </p:cNvPr>
          <p:cNvSpPr txBox="1">
            <a:spLocks/>
          </p:cNvSpPr>
          <p:nvPr/>
        </p:nvSpPr>
        <p:spPr>
          <a:xfrm>
            <a:off x="3877757" y="2171475"/>
            <a:ext cx="7824694" cy="4076333"/>
          </a:xfrm>
          <a:prstGeom prst="rect">
            <a:avLst/>
          </a:prstGeom>
        </p:spPr>
        <p:txBody>
          <a:bodyPr vert="horz" lIns="82931" tIns="41465" rIns="82931" bIns="4146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fontAlgn="base">
              <a:lnSpc>
                <a:spcPct val="100000"/>
              </a:lnSpc>
            </a:pPr>
            <a:r>
              <a:rPr lang="es-ES" sz="1800" b="1" kern="0" dirty="0">
                <a:solidFill>
                  <a:srgbClr val="941A2D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Medios que nos facilitan llegar a más gente: </a:t>
            </a:r>
            <a:endParaRPr lang="es-ES" sz="1800" b="1" kern="100" dirty="0">
              <a:solidFill>
                <a:srgbClr val="941A2D"/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fontAlgn="base">
              <a:buFont typeface="+mj-lt"/>
              <a:buAutoNum type="alphaLcPeriod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COMUNICACIÓN clara, unificada y efectiva: nos ayuda a ordenar y a transmitir la información. 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 fontAlgn="base">
              <a:buFont typeface="Courier New" panose="02070309020205020404" pitchFamily="49" charset="0"/>
              <a:buChar char="o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Páginas web personalizadas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 fontAlgn="base">
              <a:buFont typeface="Courier New" panose="02070309020205020404" pitchFamily="49" charset="0"/>
              <a:buChar char="o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Redes sociales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 fontAlgn="base">
              <a:buFont typeface="Courier New" panose="02070309020205020404" pitchFamily="49" charset="0"/>
              <a:buChar char="o"/>
            </a:pPr>
            <a:r>
              <a:rPr lang="es-ES" kern="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Newsletters</a:t>
            </a: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/boletines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 fontAlgn="base">
              <a:buFont typeface="Courier New" panose="02070309020205020404" pitchFamily="49" charset="0"/>
              <a:buChar char="o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Canales de difusión 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 fontAlgn="base">
              <a:buFont typeface="Courier New" panose="02070309020205020404" pitchFamily="49" charset="0"/>
              <a:buChar char="o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Formaciones presenciales y en línea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 fontAlgn="base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kern="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Flyers</a:t>
            </a: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fontAlgn="base"/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 POLÍTICAS CLARAS Y ESTRUCTURADAS</a:t>
            </a:r>
          </a:p>
          <a:p>
            <a:pPr marL="1257300" lvl="2" indent="-342900" fontAlgn="base">
              <a:buFont typeface="Courier New" panose="02070309020205020404" pitchFamily="49" charset="0"/>
              <a:buChar char="o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Formación presencial directa e indirecta sobre la materia a todas las realidades.</a:t>
            </a:r>
            <a:endParaRPr lang="es-ES" kern="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257300" lvl="2" indent="-342900" fontAlgn="base">
              <a:buFont typeface="Courier New" panose="02070309020205020404" pitchFamily="49" charset="0"/>
              <a:buChar char="o"/>
            </a:pP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Unificadas </a:t>
            </a:r>
            <a:r>
              <a:rPr lang="es-ES" kern="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a la vez adaptadas según cada realidad, con una misión común. </a:t>
            </a:r>
            <a:endParaRPr lang="es-E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12">
            <a:extLst>
              <a:ext uri="{FF2B5EF4-FFF2-40B4-BE49-F238E27FC236}">
                <a16:creationId xmlns:a16="http://schemas.microsoft.com/office/drawing/2014/main" id="{07235CDE-B197-63B9-2B25-71ED73EFB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1646" y="6399249"/>
            <a:ext cx="478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legionarios de Cristo  •  consagradas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consagrados  </a:t>
            </a:r>
            <a:r>
              <a:rPr lang="es-ES_tradnl" sz="10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•</a:t>
            </a:r>
            <a:r>
              <a:rPr lang="es-ES_tradnl" sz="18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</a:t>
            </a:r>
            <a:r>
              <a:rPr lang="es-ES_tradnl" sz="11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laicos </a:t>
            </a:r>
            <a:endParaRPr lang="es-ES_tradnl" sz="11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7" name="CuadroTexto 12">
            <a:extLst>
              <a:ext uri="{FF2B5EF4-FFF2-40B4-BE49-F238E27FC236}">
                <a16:creationId xmlns:a16="http://schemas.microsoft.com/office/drawing/2014/main" id="{736D5FD2-D689-F9FB-0267-90D87CA24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930" y="6465758"/>
            <a:ext cx="1831263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#</a:t>
            </a:r>
            <a:r>
              <a:rPr lang="es-ES_tradnl" sz="1300" dirty="0" err="1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RegnumChristi</a:t>
            </a:r>
            <a:r>
              <a:rPr lang="es-ES_tradnl" sz="1300" dirty="0">
                <a:solidFill>
                  <a:srgbClr val="595959"/>
                </a:solidFill>
                <a:latin typeface="Lato" panose="020F0502020204030203" pitchFamily="34" charset="77"/>
                <a:cs typeface="Arial" charset="0"/>
              </a:rPr>
              <a:t>   I</a:t>
            </a:r>
            <a:endParaRPr lang="es-ES_tradnl" sz="1300" dirty="0">
              <a:latin typeface="Lato" panose="020F0502020204030203" pitchFamily="34" charset="77"/>
              <a:cs typeface="Arial" charset="0"/>
            </a:endParaRPr>
          </a:p>
        </p:txBody>
      </p:sp>
      <p:sp>
        <p:nvSpPr>
          <p:cNvPr id="8" name="Shape 58">
            <a:extLst>
              <a:ext uri="{FF2B5EF4-FFF2-40B4-BE49-F238E27FC236}">
                <a16:creationId xmlns:a16="http://schemas.microsoft.com/office/drawing/2014/main" id="{140787A0-0F8B-D57A-4C13-2E8B397638F6}"/>
              </a:ext>
            </a:extLst>
          </p:cNvPr>
          <p:cNvSpPr/>
          <p:nvPr/>
        </p:nvSpPr>
        <p:spPr>
          <a:xfrm flipH="1">
            <a:off x="754550" y="6675195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0" name="Imagen 9" descr="RC_Linea_Horizontal.png">
            <a:extLst>
              <a:ext uri="{FF2B5EF4-FFF2-40B4-BE49-F238E27FC236}">
                <a16:creationId xmlns:a16="http://schemas.microsoft.com/office/drawing/2014/main" id="{16E3126F-1819-89E5-4AE8-9DE2BB763F2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8" t="8649"/>
          <a:stretch/>
        </p:blipFill>
        <p:spPr>
          <a:xfrm>
            <a:off x="754550" y="6304463"/>
            <a:ext cx="1670605" cy="437066"/>
          </a:xfrm>
          <a:prstGeom prst="rect">
            <a:avLst/>
          </a:prstGeom>
        </p:spPr>
      </p:pic>
      <p:sp>
        <p:nvSpPr>
          <p:cNvPr id="13" name="Shape 58">
            <a:extLst>
              <a:ext uri="{FF2B5EF4-FFF2-40B4-BE49-F238E27FC236}">
                <a16:creationId xmlns:a16="http://schemas.microsoft.com/office/drawing/2014/main" id="{9976AD4C-96F8-58D6-BD91-031E29F7152B}"/>
              </a:ext>
            </a:extLst>
          </p:cNvPr>
          <p:cNvSpPr/>
          <p:nvPr/>
        </p:nvSpPr>
        <p:spPr>
          <a:xfrm flipH="1">
            <a:off x="754550" y="-16089"/>
            <a:ext cx="1670605" cy="199014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859D5034-A270-1F89-FA4D-53A5E26ACA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21" y="409785"/>
            <a:ext cx="2507507" cy="1399822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41A4EBEE-3DA9-1F07-FDDA-44C8B6397055}"/>
              </a:ext>
            </a:extLst>
          </p:cNvPr>
          <p:cNvSpPr txBox="1">
            <a:spLocks/>
          </p:cNvSpPr>
          <p:nvPr/>
        </p:nvSpPr>
        <p:spPr>
          <a:xfrm>
            <a:off x="3651093" y="1028057"/>
            <a:ext cx="7608541" cy="391620"/>
          </a:xfrm>
          <a:prstGeom prst="rect">
            <a:avLst/>
          </a:prstGeom>
        </p:spPr>
        <p:txBody>
          <a:bodyPr vert="horz" lIns="62198" tIns="31099" rIns="62198" bIns="31099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449" dirty="0">
                <a:solidFill>
                  <a:schemeClr val="tx1">
                    <a:lumMod val="75000"/>
                    <a:lumOff val="25000"/>
                  </a:schemeClr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POSIBLES CUESTIONES PRÁCTICAS A TENER EN CUENTA PARA EMPEZAR</a:t>
            </a:r>
          </a:p>
        </p:txBody>
      </p:sp>
      <p:sp>
        <p:nvSpPr>
          <p:cNvPr id="5" name="Shape 58">
            <a:extLst>
              <a:ext uri="{FF2B5EF4-FFF2-40B4-BE49-F238E27FC236}">
                <a16:creationId xmlns:a16="http://schemas.microsoft.com/office/drawing/2014/main" id="{081C400E-7931-901D-7936-3EBBECD558E2}"/>
              </a:ext>
            </a:extLst>
          </p:cNvPr>
          <p:cNvSpPr/>
          <p:nvPr/>
        </p:nvSpPr>
        <p:spPr>
          <a:xfrm flipH="1">
            <a:off x="3743108" y="1863752"/>
            <a:ext cx="134649" cy="134419"/>
          </a:xfrm>
          <a:prstGeom prst="rect">
            <a:avLst/>
          </a:prstGeom>
          <a:solidFill>
            <a:srgbClr val="941A2D"/>
          </a:solidFill>
          <a:ln>
            <a:noFill/>
          </a:ln>
        </p:spPr>
        <p:txBody>
          <a:bodyPr wrap="square" lIns="91420" tIns="91420" rIns="91420" bIns="91420" anchor="ctr" anchorCtr="0">
            <a:noAutofit/>
          </a:bodyPr>
          <a:lstStyle/>
          <a:p>
            <a:endParaRPr sz="1799"/>
          </a:p>
        </p:txBody>
      </p:sp>
    </p:spTree>
    <p:extLst>
      <p:ext uri="{BB962C8B-B14F-4D97-AF65-F5344CB8AC3E}">
        <p14:creationId xmlns:p14="http://schemas.microsoft.com/office/powerpoint/2010/main" val="1769013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813</Words>
  <Application>Microsoft Office PowerPoint</Application>
  <PresentationFormat>Panorámica</PresentationFormat>
  <Paragraphs>113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2" baseType="lpstr">
      <vt:lpstr>Aptos</vt:lpstr>
      <vt:lpstr>Aptos Display</vt:lpstr>
      <vt:lpstr>Aptos Light</vt:lpstr>
      <vt:lpstr>Arial</vt:lpstr>
      <vt:lpstr>Arial light</vt:lpstr>
      <vt:lpstr>Corbel</vt:lpstr>
      <vt:lpstr>Courier New</vt:lpstr>
      <vt:lpstr>Lato</vt:lpstr>
      <vt:lpstr>Lato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Rocio Sánchez Mejorada</dc:creator>
  <cp:lastModifiedBy>Rocio Sánchez Mejorada</cp:lastModifiedBy>
  <cp:revision>7</cp:revision>
  <dcterms:created xsi:type="dcterms:W3CDTF">2024-04-02T10:53:43Z</dcterms:created>
  <dcterms:modified xsi:type="dcterms:W3CDTF">2024-04-10T13:40:12Z</dcterms:modified>
</cp:coreProperties>
</file>