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24"/>
  </p:notesMasterIdLst>
  <p:sldIdLst>
    <p:sldId id="264" r:id="rId2"/>
    <p:sldId id="256" r:id="rId3"/>
    <p:sldId id="258" r:id="rId4"/>
    <p:sldId id="259" r:id="rId5"/>
    <p:sldId id="298" r:id="rId6"/>
    <p:sldId id="294" r:id="rId7"/>
    <p:sldId id="295" r:id="rId8"/>
    <p:sldId id="304" r:id="rId9"/>
    <p:sldId id="296" r:id="rId10"/>
    <p:sldId id="297" r:id="rId11"/>
    <p:sldId id="299" r:id="rId12"/>
    <p:sldId id="300" r:id="rId13"/>
    <p:sldId id="257" r:id="rId14"/>
    <p:sldId id="305" r:id="rId15"/>
    <p:sldId id="306" r:id="rId16"/>
    <p:sldId id="308" r:id="rId17"/>
    <p:sldId id="260" r:id="rId18"/>
    <p:sldId id="293" r:id="rId19"/>
    <p:sldId id="302" r:id="rId20"/>
    <p:sldId id="301" r:id="rId21"/>
    <p:sldId id="303" r:id="rId22"/>
    <p:sldId id="30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D9DF0F-B310-4E53-B354-E2945F8617B2}">
  <a:tblStyle styleId="{83D9DF0F-B310-4E53-B354-E2945F8617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53" d="100"/>
          <a:sy n="53" d="100"/>
        </p:scale>
        <p:origin x="38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58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93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386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503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1909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588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a4c0cba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7a4c0cba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50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11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130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137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46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8b0fc1a0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78b0fc1a0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8b0fc1a0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78b0fc1a0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63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70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24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532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86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400" y="2023500"/>
            <a:ext cx="7717200" cy="10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2177175" y="304800"/>
            <a:ext cx="12421925" cy="6694800"/>
            <a:chOff x="-2177175" y="304800"/>
            <a:chExt cx="12421925" cy="6694800"/>
          </a:xfrm>
        </p:grpSpPr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7890650" y="3797388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-2177175" y="379740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7715295" y="4551962"/>
              <a:ext cx="501259" cy="104071"/>
              <a:chOff x="6329500" y="-1097725"/>
              <a:chExt cx="744150" cy="1545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/>
          <p:cNvGrpSpPr/>
          <p:nvPr/>
        </p:nvGrpSpPr>
        <p:grpSpPr>
          <a:xfrm>
            <a:off x="304789" y="-2388750"/>
            <a:ext cx="10856561" cy="5211130"/>
            <a:chOff x="304789" y="-2388750"/>
            <a:chExt cx="10856561" cy="5211130"/>
          </a:xfrm>
        </p:grpSpPr>
        <p:sp>
          <p:nvSpPr>
            <p:cNvPr id="108" name="Google Shape;108;p13"/>
            <p:cNvSpPr/>
            <p:nvPr/>
          </p:nvSpPr>
          <p:spPr>
            <a:xfrm rot="-5400000" flipH="1">
              <a:off x="7959150" y="-238875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13"/>
            <p:cNvGrpSpPr/>
            <p:nvPr/>
          </p:nvGrpSpPr>
          <p:grpSpPr>
            <a:xfrm rot="5400000">
              <a:off x="106195" y="2519714"/>
              <a:ext cx="501259" cy="104071"/>
              <a:chOff x="6329500" y="-1097725"/>
              <a:chExt cx="744150" cy="1545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4588200" y="1994725"/>
            <a:ext cx="3835800" cy="23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2"/>
          </p:nvPr>
        </p:nvSpPr>
        <p:spPr>
          <a:xfrm>
            <a:off x="4588200" y="1421975"/>
            <a:ext cx="3835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200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>
            <a:off x="-2103075" y="-2519652"/>
            <a:ext cx="3317554" cy="8621477"/>
            <a:chOff x="-2103075" y="-2519652"/>
            <a:chExt cx="3317554" cy="8621477"/>
          </a:xfrm>
        </p:grpSpPr>
        <p:pic>
          <p:nvPicPr>
            <p:cNvPr id="118" name="Google Shape;118;p14"/>
            <p:cNvPicPr preferRelativeResize="0"/>
            <p:nvPr/>
          </p:nvPicPr>
          <p:blipFill rotWithShape="1">
            <a:blip r:embed="rId2">
              <a:alphaModFix/>
            </a:blip>
            <a:srcRect l="36545" t="47974" r="26718" b="15167"/>
            <a:stretch/>
          </p:blipFill>
          <p:spPr>
            <a:xfrm>
              <a:off x="-991349" y="4178825"/>
              <a:ext cx="1919100" cy="1923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19" name="Google Shape;119;p14"/>
            <p:cNvSpPr/>
            <p:nvPr/>
          </p:nvSpPr>
          <p:spPr>
            <a:xfrm rot="5400000">
              <a:off x="-2103075" y="-2519652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14"/>
            <p:cNvGrpSpPr/>
            <p:nvPr/>
          </p:nvGrpSpPr>
          <p:grpSpPr>
            <a:xfrm>
              <a:off x="713220" y="4832612"/>
              <a:ext cx="501259" cy="104071"/>
              <a:chOff x="6329500" y="-1097725"/>
              <a:chExt cx="744150" cy="154500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720000" y="1994725"/>
            <a:ext cx="3835800" cy="23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2"/>
          </p:nvPr>
        </p:nvSpPr>
        <p:spPr>
          <a:xfrm>
            <a:off x="720000" y="1421975"/>
            <a:ext cx="3835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200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720000" y="1491300"/>
            <a:ext cx="3963600" cy="18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5"/>
          <p:cNvGrpSpPr/>
          <p:nvPr/>
        </p:nvGrpSpPr>
        <p:grpSpPr>
          <a:xfrm>
            <a:off x="-2243986" y="-895594"/>
            <a:ext cx="3202200" cy="8120707"/>
            <a:chOff x="-2243986" y="-895594"/>
            <a:chExt cx="3202200" cy="8120707"/>
          </a:xfrm>
        </p:grpSpPr>
        <p:sp>
          <p:nvSpPr>
            <p:cNvPr id="130" name="Google Shape;130;p15"/>
            <p:cNvSpPr/>
            <p:nvPr/>
          </p:nvSpPr>
          <p:spPr>
            <a:xfrm>
              <a:off x="-2243986" y="4022913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1" name="Google Shape;131;p15"/>
            <p:cNvPicPr preferRelativeResize="0"/>
            <p:nvPr/>
          </p:nvPicPr>
          <p:blipFill rotWithShape="1">
            <a:blip r:embed="rId2">
              <a:alphaModFix/>
            </a:blip>
            <a:srcRect l="32845" t="16173" r="30417" b="46968"/>
            <a:stretch/>
          </p:blipFill>
          <p:spPr>
            <a:xfrm flipH="1">
              <a:off x="-868122" y="-895594"/>
              <a:ext cx="1748400" cy="1752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7"/>
          <p:cNvGrpSpPr/>
          <p:nvPr/>
        </p:nvGrpSpPr>
        <p:grpSpPr>
          <a:xfrm>
            <a:off x="335520" y="487475"/>
            <a:ext cx="11075874" cy="7116083"/>
            <a:chOff x="335520" y="487475"/>
            <a:chExt cx="11075874" cy="7116083"/>
          </a:xfrm>
        </p:grpSpPr>
        <p:grpSp>
          <p:nvGrpSpPr>
            <p:cNvPr id="146" name="Google Shape;146;p17"/>
            <p:cNvGrpSpPr/>
            <p:nvPr/>
          </p:nvGrpSpPr>
          <p:grpSpPr>
            <a:xfrm>
              <a:off x="335520" y="487475"/>
              <a:ext cx="501259" cy="104071"/>
              <a:chOff x="6329500" y="-1097725"/>
              <a:chExt cx="744150" cy="154500"/>
            </a:xfrm>
          </p:grpSpPr>
          <p:sp>
            <p:nvSpPr>
              <p:cNvPr id="147" name="Google Shape;147;p17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50" name="Google Shape;150;p17"/>
            <p:cNvPicPr preferRelativeResize="0"/>
            <p:nvPr/>
          </p:nvPicPr>
          <p:blipFill rotWithShape="1">
            <a:blip r:embed="rId2">
              <a:alphaModFix/>
            </a:blip>
            <a:srcRect l="14215" t="13864" r="14207" b="21440"/>
            <a:stretch/>
          </p:blipFill>
          <p:spPr>
            <a:xfrm>
              <a:off x="7662894" y="3854158"/>
              <a:ext cx="3748500" cy="37494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8"/>
          <p:cNvGrpSpPr/>
          <p:nvPr/>
        </p:nvGrpSpPr>
        <p:grpSpPr>
          <a:xfrm>
            <a:off x="-1441825" y="-1816250"/>
            <a:ext cx="12673925" cy="8348613"/>
            <a:chOff x="-1441825" y="-1816250"/>
            <a:chExt cx="12673925" cy="8348613"/>
          </a:xfrm>
        </p:grpSpPr>
        <p:pic>
          <p:nvPicPr>
            <p:cNvPr id="153" name="Google Shape;153;p18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441825" y="418246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54" name="Google Shape;154;p18"/>
            <p:cNvGrpSpPr/>
            <p:nvPr/>
          </p:nvGrpSpPr>
          <p:grpSpPr>
            <a:xfrm rot="10800000">
              <a:off x="8029900" y="-1816250"/>
              <a:ext cx="3202200" cy="3202200"/>
              <a:chOff x="-2177175" y="3797400"/>
              <a:chExt cx="3202200" cy="3202200"/>
            </a:xfrm>
          </p:grpSpPr>
          <p:sp>
            <p:nvSpPr>
              <p:cNvPr id="155" name="Google Shape;155;p18"/>
              <p:cNvSpPr/>
              <p:nvPr/>
            </p:nvSpPr>
            <p:spPr>
              <a:xfrm>
                <a:off x="-2177175" y="3797400"/>
                <a:ext cx="3202200" cy="3202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533850" y="425250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0000" y="2388100"/>
            <a:ext cx="4310400" cy="17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12351"/>
            <a:ext cx="1733700" cy="90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20000" y="4125400"/>
            <a:ext cx="4310400" cy="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180145" y="487475"/>
            <a:ext cx="501259" cy="104071"/>
            <a:chOff x="6329500" y="-1097725"/>
            <a:chExt cx="744150" cy="154500"/>
          </a:xfrm>
        </p:grpSpPr>
        <p:sp>
          <p:nvSpPr>
            <p:cNvPr id="25" name="Google Shape;25;p3"/>
            <p:cNvSpPr/>
            <p:nvPr/>
          </p:nvSpPr>
          <p:spPr>
            <a:xfrm>
              <a:off x="6329500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624325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919150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-2177175" y="304800"/>
            <a:ext cx="11016375" cy="6694800"/>
            <a:chOff x="-2177175" y="304800"/>
            <a:chExt cx="11016375" cy="6694800"/>
          </a:xfrm>
        </p:grpSpPr>
        <p:sp>
          <p:nvSpPr>
            <p:cNvPr id="47" name="Google Shape;47;p6"/>
            <p:cNvSpPr/>
            <p:nvPr/>
          </p:nvSpPr>
          <p:spPr>
            <a:xfrm>
              <a:off x="-2177175" y="379740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6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49" name="Google Shape;49;p6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720000" y="1994725"/>
            <a:ext cx="3835800" cy="23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-1310500" y="-1460262"/>
            <a:ext cx="10149700" cy="6282146"/>
            <a:chOff x="-1310500" y="-1460262"/>
            <a:chExt cx="10149700" cy="6282146"/>
          </a:xfrm>
        </p:grpSpPr>
        <p:pic>
          <p:nvPicPr>
            <p:cNvPr id="54" name="Google Shape;54;p7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310500" y="-1460262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55" name="Google Shape;55;p7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56" name="Google Shape;56;p7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7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7"/>
            <p:cNvGrpSpPr/>
            <p:nvPr/>
          </p:nvGrpSpPr>
          <p:grpSpPr>
            <a:xfrm>
              <a:off x="4321370" y="4717812"/>
              <a:ext cx="501259" cy="104071"/>
              <a:chOff x="6329500" y="-1097725"/>
              <a:chExt cx="744150" cy="154500"/>
            </a:xfrm>
          </p:grpSpPr>
          <p:sp>
            <p:nvSpPr>
              <p:cNvPr id="59" name="Google Shape;59;p7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7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2"/>
          </p:nvPr>
        </p:nvSpPr>
        <p:spPr>
          <a:xfrm>
            <a:off x="720000" y="1421975"/>
            <a:ext cx="3835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200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102575" y="1339850"/>
            <a:ext cx="6938700" cy="24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-1391150" y="-2059450"/>
            <a:ext cx="12809900" cy="8551263"/>
            <a:chOff x="-1391150" y="-2059450"/>
            <a:chExt cx="12809900" cy="8551263"/>
          </a:xfrm>
        </p:grpSpPr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391150" y="414191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68" name="Google Shape;68;p8"/>
            <p:cNvGrpSpPr/>
            <p:nvPr/>
          </p:nvGrpSpPr>
          <p:grpSpPr>
            <a:xfrm rot="10800000">
              <a:off x="8216550" y="-2059450"/>
              <a:ext cx="3202200" cy="3202200"/>
              <a:chOff x="-2177175" y="3797400"/>
              <a:chExt cx="3202200" cy="3202200"/>
            </a:xfrm>
          </p:grpSpPr>
          <p:sp>
            <p:nvSpPr>
              <p:cNvPr id="69" name="Google Shape;69;p8"/>
              <p:cNvSpPr/>
              <p:nvPr/>
            </p:nvSpPr>
            <p:spPr>
              <a:xfrm>
                <a:off x="-2177175" y="3797400"/>
                <a:ext cx="3202200" cy="3202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8"/>
              <p:cNvSpPr/>
              <p:nvPr/>
            </p:nvSpPr>
            <p:spPr>
              <a:xfrm>
                <a:off x="533850" y="425250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8"/>
            <p:cNvGrpSpPr/>
            <p:nvPr/>
          </p:nvGrpSpPr>
          <p:grpSpPr>
            <a:xfrm>
              <a:off x="243975" y="294475"/>
              <a:ext cx="326700" cy="490050"/>
              <a:chOff x="7388600" y="376150"/>
              <a:chExt cx="326700" cy="490050"/>
            </a:xfrm>
          </p:grpSpPr>
          <p:sp>
            <p:nvSpPr>
              <p:cNvPr id="72" name="Google Shape;72;p8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>
              <a:off x="8208163" y="4551962"/>
              <a:ext cx="501259" cy="104071"/>
              <a:chOff x="6329500" y="-1097725"/>
              <a:chExt cx="744150" cy="1545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1284075" y="1621275"/>
            <a:ext cx="6576000" cy="10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1284000" y="263082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>
            <a:off x="243975" y="294475"/>
            <a:ext cx="10859000" cy="6709625"/>
            <a:chOff x="243975" y="294475"/>
            <a:chExt cx="10859000" cy="6709625"/>
          </a:xfrm>
        </p:grpSpPr>
        <p:pic>
          <p:nvPicPr>
            <p:cNvPr id="96" name="Google Shape;96;p11"/>
            <p:cNvPicPr preferRelativeResize="0"/>
            <p:nvPr/>
          </p:nvPicPr>
          <p:blipFill rotWithShape="1">
            <a:blip r:embed="rId2">
              <a:alphaModFix/>
            </a:blip>
            <a:srcRect l="38689" t="23134" r="17809" b="34534"/>
            <a:stretch/>
          </p:blipFill>
          <p:spPr>
            <a:xfrm>
              <a:off x="7032275" y="2940600"/>
              <a:ext cx="4070700" cy="40635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97" name="Google Shape;97;p11"/>
            <p:cNvGrpSpPr/>
            <p:nvPr/>
          </p:nvGrpSpPr>
          <p:grpSpPr>
            <a:xfrm>
              <a:off x="243975" y="294475"/>
              <a:ext cx="326700" cy="490050"/>
              <a:chOff x="7388600" y="376150"/>
              <a:chExt cx="326700" cy="490050"/>
            </a:xfrm>
          </p:grpSpPr>
          <p:sp>
            <p:nvSpPr>
              <p:cNvPr id="98" name="Google Shape;98;p11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1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0" name="Google Shape;100;p11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7890650" y="3797388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01" name="Google Shape;101;p11"/>
            <p:cNvGrpSpPr/>
            <p:nvPr/>
          </p:nvGrpSpPr>
          <p:grpSpPr>
            <a:xfrm>
              <a:off x="7715295" y="4551962"/>
              <a:ext cx="501259" cy="104071"/>
              <a:chOff x="6329500" y="-1097725"/>
              <a:chExt cx="744150" cy="15450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1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1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alyc.org/journal/5742/574262308004/html/#B3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body" idx="1"/>
          </p:nvPr>
        </p:nvSpPr>
        <p:spPr>
          <a:xfrm>
            <a:off x="726775" y="2432062"/>
            <a:ext cx="7704000" cy="2416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latin typeface="Lato"/>
              </a:rPr>
              <a:t>Petra Tabanera Herranz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800" b="1" dirty="0">
              <a:latin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latin typeface="Lato"/>
              </a:rPr>
              <a:t>Psicóloga en los Equipos Técnicos de Asesoramiento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latin typeface="Lato"/>
              </a:rPr>
              <a:t>en los Juzgados y Fiscalía de Menores de Madrid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270054" y="868649"/>
            <a:ext cx="7704000" cy="1835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DETECTAR, CONOCER Y PREVENIR</a:t>
            </a:r>
            <a:b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</a:br>
            <a:r>
              <a:rPr lang="es-E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Lato"/>
              </a:rPr>
              <a:t>Una mirada desde la práctica </a:t>
            </a:r>
            <a:br>
              <a:rPr lang="es-E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Lato"/>
              </a:rPr>
            </a:br>
            <a:r>
              <a:rPr lang="es-E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Lato"/>
              </a:rPr>
              <a:t>en los Juzgados y Fiscalía de Menores.</a:t>
            </a:r>
            <a:br>
              <a:rPr lang="es-E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Lato"/>
              </a:rPr>
            </a:br>
            <a:endParaRPr sz="2800" b="1" i="1" dirty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 rotWithShape="1">
          <a:blip r:embed="rId3">
            <a:alphaModFix/>
          </a:blip>
          <a:srcRect l="46423" t="44240" r="16839" b="18900"/>
          <a:stretch/>
        </p:blipFill>
        <p:spPr>
          <a:xfrm>
            <a:off x="7727275" y="-194600"/>
            <a:ext cx="1733700" cy="1737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 l="18492" t="14228" r="12145" b="18272"/>
          <a:stretch/>
        </p:blipFill>
        <p:spPr>
          <a:xfrm>
            <a:off x="-906996" y="3746375"/>
            <a:ext cx="2354100" cy="2349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77" name="Google Shape;277;p30"/>
          <p:cNvGrpSpPr/>
          <p:nvPr/>
        </p:nvGrpSpPr>
        <p:grpSpPr>
          <a:xfrm>
            <a:off x="8267425" y="4358975"/>
            <a:ext cx="326700" cy="490050"/>
            <a:chOff x="7388600" y="376150"/>
            <a:chExt cx="326700" cy="490050"/>
          </a:xfrm>
        </p:grpSpPr>
        <p:sp>
          <p:nvSpPr>
            <p:cNvPr id="278" name="Google Shape;278;p30"/>
            <p:cNvSpPr/>
            <p:nvPr/>
          </p:nvSpPr>
          <p:spPr>
            <a:xfrm>
              <a:off x="7388600" y="376150"/>
              <a:ext cx="326700" cy="326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7388600" y="539500"/>
              <a:ext cx="326700" cy="326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4572000" y="566596"/>
            <a:ext cx="4239758" cy="4236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buNone/>
            </a:pPr>
            <a:endParaRPr lang="es-ES" dirty="0"/>
          </a:p>
          <a:p>
            <a:pPr marL="139700" lvl="0" indent="0" algn="just">
              <a:buNone/>
            </a:pPr>
            <a:endParaRPr lang="es-ES" dirty="0"/>
          </a:p>
          <a:p>
            <a:pPr marL="139700" lvl="0" indent="0" algn="just">
              <a:buNone/>
            </a:pPr>
            <a:endParaRPr lang="es-ES" dirty="0"/>
          </a:p>
          <a:p>
            <a:pPr marL="139700" lvl="0" indent="0" algn="just">
              <a:buNone/>
            </a:pPr>
            <a:endParaRPr lang="es-ES" dirty="0"/>
          </a:p>
          <a:p>
            <a:pPr marL="139700" lvl="0" indent="0" algn="just">
              <a:buNone/>
            </a:pPr>
            <a:endParaRPr lang="es-ES" dirty="0"/>
          </a:p>
          <a:p>
            <a:pPr marL="139700" lvl="0" indent="0" algn="just">
              <a:buNone/>
            </a:pPr>
            <a:endParaRPr lang="es-ES" sz="1000" i="1" dirty="0">
              <a:solidFill>
                <a:srgbClr val="0E2A47"/>
              </a:solidFill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424936" y="1810445"/>
            <a:ext cx="1748400" cy="174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dirty="0">
                <a:latin typeface="Algerian" panose="04020705040A02060702" pitchFamily="82" charset="0"/>
              </a:rPr>
              <a:t>Violencia</a:t>
            </a:r>
          </a:p>
          <a:p>
            <a:pPr lvl="0" algn="ctr"/>
            <a:r>
              <a:rPr lang="es-ES" dirty="0">
                <a:latin typeface="Algerian" panose="04020705040A02060702" pitchFamily="82" charset="0"/>
              </a:rPr>
              <a:t>sexual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8D0F9A-B84F-4D7D-8B11-B991CD7035F9}"/>
              </a:ext>
            </a:extLst>
          </p:cNvPr>
          <p:cNvSpPr/>
          <p:nvPr/>
        </p:nvSpPr>
        <p:spPr>
          <a:xfrm>
            <a:off x="2657835" y="261513"/>
            <a:ext cx="5415529" cy="45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latin typeface="Lato"/>
              </a:rPr>
              <a:t>Implica toda interacción sexual en la que el consentimiento no existe o no puede ser dado.</a:t>
            </a:r>
          </a:p>
          <a:p>
            <a:pPr algn="just">
              <a:lnSpc>
                <a:spcPct val="115000"/>
              </a:lnSpc>
            </a:pPr>
            <a:r>
              <a:rPr lang="es-ES" sz="1600" dirty="0">
                <a:latin typeface="Lato"/>
              </a:rPr>
              <a:t>Se aprovecha su situación de vulnerabilidad física y psíquica, utilizando la fuerza, intimidación, chantaje, amenaza o cualquier otro mecanismo que anule o limite su voluntad. </a:t>
            </a:r>
          </a:p>
          <a:p>
            <a:pPr algn="just">
              <a:lnSpc>
                <a:spcPct val="115000"/>
              </a:lnSpc>
            </a:pPr>
            <a:endParaRPr lang="es-ES" sz="1600" dirty="0">
              <a:latin typeface="Lato"/>
            </a:endParaRPr>
          </a:p>
          <a:p>
            <a:pPr algn="just">
              <a:lnSpc>
                <a:spcPct val="115000"/>
              </a:lnSpc>
            </a:pPr>
            <a:r>
              <a:rPr lang="es-ES" sz="1600" dirty="0">
                <a:latin typeface="Lato"/>
              </a:rPr>
              <a:t>Un NNA es utilizado para la estimulación sexual de su agresor (un adulto conocido o desconocido, un pariente u otro </a:t>
            </a:r>
            <a:r>
              <a:rPr lang="es-ES" sz="1600" dirty="0" err="1">
                <a:latin typeface="Lato"/>
              </a:rPr>
              <a:t>NNyA</a:t>
            </a:r>
            <a:r>
              <a:rPr lang="es-ES" sz="1600" dirty="0">
                <a:latin typeface="Lato"/>
              </a:rPr>
              <a:t>) o la gratificación de un observador. 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latin typeface="Lato"/>
            </a:endParaRPr>
          </a:p>
          <a:p>
            <a:pPr lvl="0" algn="just">
              <a:lnSpc>
                <a:spcPct val="115000"/>
              </a:lnSpc>
            </a:pPr>
            <a:r>
              <a:rPr lang="es-ES" sz="1600" dirty="0">
                <a:latin typeface="Lato"/>
              </a:rPr>
              <a:t>También contempla el contacto sexual entre un adolescente y un niño o una niña más pequeños si hay una significativa disparidad en la edad, el desarrollo, el tamaño o si existe un aprovechamiento intencionado de esas diferencias. </a:t>
            </a:r>
            <a:endParaRPr lang="es-ES" sz="1600" dirty="0">
              <a:solidFill>
                <a:srgbClr val="0E2A47"/>
              </a:solidFill>
              <a:latin typeface="Lato"/>
              <a:ea typeface="Questrial"/>
              <a:cs typeface="Questrial"/>
              <a:sym typeface="Questrial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05519B9-4544-4CF6-8545-04809DB93781}"/>
              </a:ext>
            </a:extLst>
          </p:cNvPr>
          <p:cNvCxnSpPr>
            <a:cxnSpLocks/>
          </p:cNvCxnSpPr>
          <p:nvPr/>
        </p:nvCxnSpPr>
        <p:spPr>
          <a:xfrm>
            <a:off x="2415585" y="566596"/>
            <a:ext cx="0" cy="3974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7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201168" y="1810445"/>
            <a:ext cx="2523744" cy="174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dirty="0">
                <a:latin typeface="Algerian" panose="04020705040A02060702" pitchFamily="82" charset="0"/>
              </a:rPr>
              <a:t>Violencia</a:t>
            </a:r>
          </a:p>
          <a:p>
            <a:pPr lvl="0" algn="ctr"/>
            <a:r>
              <a:rPr lang="es-ES" dirty="0">
                <a:latin typeface="Algerian" panose="04020705040A02060702" pitchFamily="82" charset="0"/>
              </a:rPr>
              <a:t>Sexual:</a:t>
            </a:r>
          </a:p>
          <a:p>
            <a:pPr lvl="0" algn="ctr"/>
            <a:r>
              <a:rPr lang="es-ES" dirty="0">
                <a:latin typeface="Algerian" panose="04020705040A02060702" pitchFamily="82" charset="0"/>
              </a:rPr>
              <a:t>características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8D0F9A-B84F-4D7D-8B11-B991CD7035F9}"/>
              </a:ext>
            </a:extLst>
          </p:cNvPr>
          <p:cNvSpPr/>
          <p:nvPr/>
        </p:nvSpPr>
        <p:spPr>
          <a:xfrm>
            <a:off x="2938242" y="0"/>
            <a:ext cx="6004590" cy="5246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es-ES" dirty="0">
              <a:solidFill>
                <a:srgbClr val="0E2A47"/>
              </a:solidFill>
              <a:ea typeface="Questrial"/>
              <a:cs typeface="Questrial"/>
              <a:sym typeface="Questrial"/>
            </a:endParaRPr>
          </a:p>
          <a:p>
            <a:pPr lvl="0"/>
            <a:r>
              <a:rPr lang="es-ES" sz="1600" dirty="0"/>
              <a:t>Hay un claro abuso de poder por:</a:t>
            </a:r>
          </a:p>
          <a:p>
            <a:pPr lvl="0"/>
            <a:endParaRPr lang="es-E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Asimetría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Coerción ejercida desde diferentes modalidades:</a:t>
            </a:r>
          </a:p>
          <a:p>
            <a:pPr lvl="1"/>
            <a:endParaRPr lang="es-ES" sz="1600" dirty="0"/>
          </a:p>
          <a:p>
            <a:pPr marL="62230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 manipulación, engaño/seducción agresión, amenazas</a:t>
            </a:r>
          </a:p>
          <a:p>
            <a:pPr marL="622300" lvl="1" indent="-285750">
              <a:buFont typeface="Courier New" panose="02070309020205020404" pitchFamily="49" charset="0"/>
              <a:buChar char="o"/>
            </a:pPr>
            <a:r>
              <a:rPr lang="es-ES" sz="1600" dirty="0"/>
              <a:t>Desigualdad madurativa.</a:t>
            </a:r>
          </a:p>
          <a:p>
            <a:pPr marL="336550" lvl="1"/>
            <a:endParaRPr lang="es-ES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1600" dirty="0"/>
              <a:t>Tipos de conductas sexuales</a:t>
            </a:r>
          </a:p>
          <a:p>
            <a:pPr marL="0" indent="0">
              <a:buNone/>
            </a:pPr>
            <a:r>
              <a:rPr lang="es-E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La utilización y cosificación como objeto de placer.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/>
              <a:t>Siempre hay graves consecuencias que afectaran a lo largo de toda la vida.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Cualquiera puede ser victima de violencia sexual, aunque las posibilidades aumentan ante la vulnerabilidad añadida que sufren muchos menores</a:t>
            </a:r>
            <a:endParaRPr lang="es-ES" sz="1600" dirty="0">
              <a:solidFill>
                <a:srgbClr val="0E2A47"/>
              </a:solidFill>
              <a:ea typeface="Questrial"/>
              <a:cs typeface="Questrial"/>
              <a:sym typeface="Questrial"/>
            </a:endParaRP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rgbClr val="0E2A47"/>
              </a:solidFill>
              <a:ea typeface="Questrial"/>
              <a:cs typeface="Questrial"/>
              <a:sym typeface="Questrial"/>
            </a:endParaRPr>
          </a:p>
          <a:p>
            <a:pPr lvl="0" algn="just">
              <a:lnSpc>
                <a:spcPct val="115000"/>
              </a:lnSpc>
            </a:pPr>
            <a:r>
              <a:rPr lang="es-ES" dirty="0"/>
              <a:t> </a:t>
            </a:r>
            <a:endParaRPr lang="es-ES" dirty="0">
              <a:solidFill>
                <a:srgbClr val="0E2A47"/>
              </a:solidFill>
              <a:ea typeface="Questrial"/>
              <a:cs typeface="Questrial"/>
              <a:sym typeface="Questrial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05519B9-4544-4CF6-8545-04809DB93781}"/>
              </a:ext>
            </a:extLst>
          </p:cNvPr>
          <p:cNvCxnSpPr>
            <a:cxnSpLocks/>
          </p:cNvCxnSpPr>
          <p:nvPr/>
        </p:nvCxnSpPr>
        <p:spPr>
          <a:xfrm>
            <a:off x="2859003" y="1143452"/>
            <a:ext cx="0" cy="333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04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201168" y="1810445"/>
            <a:ext cx="2523744" cy="174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dirty="0">
                <a:latin typeface="Algerian" panose="04020705040A02060702" pitchFamily="82" charset="0"/>
              </a:rPr>
              <a:t>Violencia</a:t>
            </a:r>
          </a:p>
          <a:p>
            <a:pPr lvl="0" algn="ctr"/>
            <a:r>
              <a:rPr lang="es-ES" dirty="0">
                <a:latin typeface="Algerian" panose="04020705040A02060702" pitchFamily="82" charset="0"/>
              </a:rPr>
              <a:t>Sexual infantil:</a:t>
            </a:r>
          </a:p>
          <a:p>
            <a:pPr lvl="0" algn="ctr"/>
            <a:r>
              <a:rPr lang="es-ES" dirty="0">
                <a:latin typeface="Algerian" panose="04020705040A02060702" pitchFamily="82" charset="0"/>
              </a:rPr>
              <a:t>Formas</a:t>
            </a:r>
            <a:endParaRPr dirty="0">
              <a:latin typeface="Algerian" panose="04020705040A02060702" pitchFamily="8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68D0F9A-B84F-4D7D-8B11-B991CD7035F9}"/>
              </a:ext>
            </a:extLst>
          </p:cNvPr>
          <p:cNvSpPr/>
          <p:nvPr/>
        </p:nvSpPr>
        <p:spPr>
          <a:xfrm>
            <a:off x="3365002" y="789551"/>
            <a:ext cx="5248635" cy="40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endParaRPr lang="es-ES" dirty="0">
              <a:solidFill>
                <a:srgbClr val="0E2A47"/>
              </a:solidFill>
              <a:ea typeface="Questrial"/>
              <a:cs typeface="Questrial"/>
              <a:sym typeface="Questrial"/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Agresión sexual.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Acoso sexual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Exhibicionismo, provocación sexual, 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Prostitución y explotación sexual infantil.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Pornografía infantil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Diferentes formas de corrupción de menores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Matrimonio forzado.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Sexting no consentido o Sextorsión.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E2A47"/>
                </a:solidFill>
                <a:latin typeface="Lota"/>
                <a:ea typeface="Questrial"/>
                <a:cs typeface="Helvetica" panose="020B0604020202020204" pitchFamily="34" charset="0"/>
                <a:sym typeface="Questrial"/>
              </a:rPr>
              <a:t>Grooming</a:t>
            </a: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rgbClr val="0E2A47"/>
              </a:solidFill>
              <a:ea typeface="Questrial"/>
              <a:cs typeface="Questrial"/>
              <a:sym typeface="Questrial"/>
            </a:endParaRPr>
          </a:p>
          <a:p>
            <a:pPr lvl="0" algn="just">
              <a:lnSpc>
                <a:spcPct val="115000"/>
              </a:lnSpc>
            </a:pPr>
            <a:r>
              <a:rPr lang="es-ES" dirty="0"/>
              <a:t> </a:t>
            </a:r>
            <a:endParaRPr lang="es-ES" dirty="0">
              <a:solidFill>
                <a:srgbClr val="0E2A47"/>
              </a:solidFill>
              <a:ea typeface="Questrial"/>
              <a:cs typeface="Questrial"/>
              <a:sym typeface="Questrial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05519B9-4544-4CF6-8545-04809DB93781}"/>
              </a:ext>
            </a:extLst>
          </p:cNvPr>
          <p:cNvCxnSpPr>
            <a:cxnSpLocks/>
          </p:cNvCxnSpPr>
          <p:nvPr/>
        </p:nvCxnSpPr>
        <p:spPr>
          <a:xfrm>
            <a:off x="2932155" y="1186886"/>
            <a:ext cx="0" cy="333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6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7130077" y="2928008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6177575" y="2894488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2682300" y="-2260500"/>
            <a:ext cx="3202200" cy="3202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5135900" y="483965"/>
            <a:ext cx="260400" cy="260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6B78020-BFBD-440C-A6C5-28F7639A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356100"/>
            <a:ext cx="4310400" cy="585600"/>
          </a:xfrm>
        </p:spPr>
        <p:txBody>
          <a:bodyPr/>
          <a:lstStyle/>
          <a:p>
            <a:r>
              <a:rPr lang="es-ES" sz="2800" b="1" dirty="0">
                <a:latin typeface="+mj-lt"/>
              </a:rPr>
              <a:t>Factores de riesgo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Vista general de diapositiva 3">
                <a:extLst>
                  <a:ext uri="{FF2B5EF4-FFF2-40B4-BE49-F238E27FC236}">
                    <a16:creationId xmlns:a16="http://schemas.microsoft.com/office/drawing/2014/main" id="{DF299A69-9E3A-4041-B83D-3BF3532461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2962676"/>
                  </p:ext>
                </p:extLst>
              </p:nvPr>
            </p:nvGraphicFramePr>
            <p:xfrm>
              <a:off x="-1041400" y="-1166005"/>
              <a:ext cx="2286000" cy="1285875"/>
            </p:xfrm>
            <a:graphic>
              <a:graphicData uri="http://schemas.microsoft.com/office/powerpoint/2016/slidezoom">
                <pslz:sldZm>
                  <pslz:sldZmObj sldId="257" cId="0">
                    <pslz:zmPr id="{89982B74-2387-44BD-A210-32A1E5931F3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Vista general de diapositiva 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F299A69-9E3A-4041-B83D-3BF3532461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41400" y="-116600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8AB05D7C-3C88-4FBC-A7E4-41C61EFB7609}"/>
              </a:ext>
            </a:extLst>
          </p:cNvPr>
          <p:cNvSpPr txBox="1"/>
          <p:nvPr/>
        </p:nvSpPr>
        <p:spPr>
          <a:xfrm>
            <a:off x="648991" y="1232566"/>
            <a:ext cx="2251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latin typeface="Lato"/>
              </a:rPr>
              <a:t>F. Individuales</a:t>
            </a:r>
          </a:p>
          <a:p>
            <a:r>
              <a:rPr lang="es-ES" sz="1800" dirty="0">
                <a:latin typeface="Lato"/>
              </a:rPr>
              <a:t>F. Familiares</a:t>
            </a:r>
          </a:p>
          <a:p>
            <a:r>
              <a:rPr lang="es-ES" sz="1800" dirty="0">
                <a:latin typeface="Lato"/>
              </a:rPr>
              <a:t>F. Socio- Culturales y Contextuales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6883567C-5480-4629-96D8-66B1AEFAECDF}"/>
              </a:ext>
            </a:extLst>
          </p:cNvPr>
          <p:cNvGrpSpPr/>
          <p:nvPr/>
        </p:nvGrpSpPr>
        <p:grpSpPr>
          <a:xfrm>
            <a:off x="5282259" y="464959"/>
            <a:ext cx="2567641" cy="2356614"/>
            <a:chOff x="4674988" y="1177930"/>
            <a:chExt cx="2567641" cy="2356614"/>
          </a:xfrm>
        </p:grpSpPr>
        <p:sp>
          <p:nvSpPr>
            <p:cNvPr id="28" name="Cubo 27">
              <a:extLst>
                <a:ext uri="{FF2B5EF4-FFF2-40B4-BE49-F238E27FC236}">
                  <a16:creationId xmlns:a16="http://schemas.microsoft.com/office/drawing/2014/main" id="{B04DF69E-8E44-4B47-B281-3776BBCEC4FA}"/>
                </a:ext>
              </a:extLst>
            </p:cNvPr>
            <p:cNvSpPr/>
            <p:nvPr/>
          </p:nvSpPr>
          <p:spPr>
            <a:xfrm>
              <a:off x="4674988" y="1177930"/>
              <a:ext cx="2567641" cy="235661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83077B7D-96BE-47CC-9488-057648BFFC0C}"/>
                </a:ext>
              </a:extLst>
            </p:cNvPr>
            <p:cNvGrpSpPr/>
            <p:nvPr/>
          </p:nvGrpSpPr>
          <p:grpSpPr>
            <a:xfrm>
              <a:off x="4892027" y="1344012"/>
              <a:ext cx="2335081" cy="1690783"/>
              <a:chOff x="4863533" y="1301580"/>
              <a:chExt cx="2335081" cy="1690783"/>
            </a:xfrm>
          </p:grpSpPr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1055CBD6-FE4F-4795-B3C3-A1B1C1529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8087" y="1963262"/>
                <a:ext cx="540527" cy="718013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0132BF46-FE00-4A66-97D8-9CF39960B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3533" y="2370186"/>
                <a:ext cx="1546154" cy="622177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B29436D3-5B96-4786-AC67-342D0A3DD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6300" y="1301580"/>
                <a:ext cx="1148189" cy="403873"/>
              </a:xfrm>
              <a:prstGeom prst="rect">
                <a:avLst/>
              </a:prstGeom>
            </p:spPr>
          </p:pic>
        </p:grpSp>
      </p:grpSp>
      <p:sp>
        <p:nvSpPr>
          <p:cNvPr id="18" name="Elipse 17">
            <a:extLst>
              <a:ext uri="{FF2B5EF4-FFF2-40B4-BE49-F238E27FC236}">
                <a16:creationId xmlns:a16="http://schemas.microsoft.com/office/drawing/2014/main" id="{8AAF04D1-C6B2-4C5C-AA4D-1ABC2F0EB557}"/>
              </a:ext>
            </a:extLst>
          </p:cNvPr>
          <p:cNvSpPr/>
          <p:nvPr/>
        </p:nvSpPr>
        <p:spPr>
          <a:xfrm>
            <a:off x="1227450" y="4040728"/>
            <a:ext cx="17093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20C65C74-A0FB-4765-9033-AD6A0B357482}"/>
              </a:ext>
            </a:extLst>
          </p:cNvPr>
          <p:cNvGrpSpPr/>
          <p:nvPr/>
        </p:nvGrpSpPr>
        <p:grpSpPr>
          <a:xfrm>
            <a:off x="1073511" y="2894488"/>
            <a:ext cx="3085209" cy="2097916"/>
            <a:chOff x="797508" y="3153963"/>
            <a:chExt cx="3085209" cy="2097916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79378542-5F53-4D1D-BCF6-83E3D17E01F7}"/>
                </a:ext>
              </a:extLst>
            </p:cNvPr>
            <p:cNvSpPr/>
            <p:nvPr/>
          </p:nvSpPr>
          <p:spPr>
            <a:xfrm>
              <a:off x="797508" y="3153963"/>
              <a:ext cx="2813705" cy="12662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183C3D85-47D4-42A2-9F00-80678F5CA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9791" y="3377454"/>
              <a:ext cx="1614726" cy="697647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3271E03-B08A-426D-B7EF-6A91F4D2F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47852" y="4555466"/>
              <a:ext cx="1069395" cy="403873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91D5BC14-E792-4657-83B9-5F4CC473D223}"/>
                </a:ext>
              </a:extLst>
            </p:cNvPr>
            <p:cNvSpPr/>
            <p:nvPr/>
          </p:nvSpPr>
          <p:spPr>
            <a:xfrm>
              <a:off x="2682300" y="3514580"/>
              <a:ext cx="1200417" cy="17372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D0A37B77-6500-4B5F-9E68-7830689C5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87226" y="3973464"/>
              <a:ext cx="594380" cy="847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7130077" y="2928008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6387896" y="3301281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4347915" y="-630450"/>
            <a:ext cx="3202200" cy="3202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5135900" y="483965"/>
            <a:ext cx="260400" cy="260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6B78020-BFBD-440C-A6C5-28F7639A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39" y="330374"/>
            <a:ext cx="4650825" cy="585600"/>
          </a:xfrm>
        </p:spPr>
        <p:txBody>
          <a:bodyPr/>
          <a:lstStyle/>
          <a:p>
            <a:r>
              <a:rPr lang="es-ES" sz="2600" b="1" dirty="0">
                <a:latin typeface="Lota"/>
              </a:rPr>
              <a:t>Factores individuales de riesgo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Vista general de diapositiva 3">
                <a:extLst>
                  <a:ext uri="{FF2B5EF4-FFF2-40B4-BE49-F238E27FC236}">
                    <a16:creationId xmlns:a16="http://schemas.microsoft.com/office/drawing/2014/main" id="{DF299A69-9E3A-4041-B83D-3BF3532461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1041400" y="-1166005"/>
              <a:ext cx="2286000" cy="1285875"/>
            </p:xfrm>
            <a:graphic>
              <a:graphicData uri="http://schemas.microsoft.com/office/powerpoint/2016/slidezoom">
                <pslz:sldZm>
                  <pslz:sldZmObj sldId="257" cId="0">
                    <pslz:zmPr id="{89982B74-2387-44BD-A210-32A1E5931F3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Vista general de diapositiva 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F299A69-9E3A-4041-B83D-3BF3532461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41400" y="-116600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8AB05D7C-3C88-4FBC-A7E4-41C61EFB7609}"/>
              </a:ext>
            </a:extLst>
          </p:cNvPr>
          <p:cNvSpPr txBox="1"/>
          <p:nvPr/>
        </p:nvSpPr>
        <p:spPr>
          <a:xfrm>
            <a:off x="172783" y="941700"/>
            <a:ext cx="4254858" cy="432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s-ES" dirty="0"/>
          </a:p>
          <a:p>
            <a:pPr marL="557213" lvl="1" indent="-214313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700" dirty="0">
                <a:solidFill>
                  <a:schemeClr val="tx1"/>
                </a:solidFill>
                <a:latin typeface="Lota"/>
              </a:rPr>
              <a:t>Falta de educación sexual </a:t>
            </a:r>
          </a:p>
          <a:p>
            <a:pPr marL="557213" lvl="1" indent="-214313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700" dirty="0">
                <a:solidFill>
                  <a:schemeClr val="tx1"/>
                </a:solidFill>
                <a:latin typeface="Lota"/>
              </a:rPr>
              <a:t>Baja autoestima</a:t>
            </a:r>
          </a:p>
          <a:p>
            <a:pPr marL="557213" lvl="1" indent="-214313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700" dirty="0">
                <a:solidFill>
                  <a:schemeClr val="tx1"/>
                </a:solidFill>
                <a:latin typeface="Lota"/>
              </a:rPr>
              <a:t>Necesidad de afecto y/o atención</a:t>
            </a:r>
          </a:p>
          <a:p>
            <a:pPr marL="557213" lvl="1" indent="-214313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700" dirty="0">
                <a:solidFill>
                  <a:schemeClr val="tx1"/>
                </a:solidFill>
                <a:latin typeface="Lota"/>
              </a:rPr>
              <a:t>Actitud apática y sumisa</a:t>
            </a:r>
          </a:p>
          <a:p>
            <a:pPr marL="557213" lvl="1" indent="-214313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700" dirty="0">
                <a:solidFill>
                  <a:schemeClr val="tx1"/>
                </a:solidFill>
                <a:latin typeface="Lota"/>
              </a:rPr>
              <a:t>Dificultades en desarrollo asertivo</a:t>
            </a:r>
          </a:p>
          <a:p>
            <a:pPr marL="557213" lvl="1" indent="-214313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700" dirty="0">
                <a:solidFill>
                  <a:schemeClr val="tx1"/>
                </a:solidFill>
                <a:latin typeface="Lota"/>
              </a:rPr>
              <a:t>Baja capacidad de toma de decisiones</a:t>
            </a:r>
          </a:p>
          <a:p>
            <a:pPr marL="557213" lvl="1" indent="-214313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700" dirty="0">
                <a:solidFill>
                  <a:schemeClr val="tx1"/>
                </a:solidFill>
                <a:latin typeface="Lota"/>
              </a:rPr>
              <a:t>Aislamiento</a:t>
            </a:r>
          </a:p>
          <a:p>
            <a:pPr marL="557213" lvl="1" indent="-214313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700" dirty="0">
                <a:solidFill>
                  <a:schemeClr val="tx1"/>
                </a:solidFill>
                <a:latin typeface="Lota"/>
              </a:rPr>
              <a:t>Timidez o retraimiento</a:t>
            </a:r>
          </a:p>
          <a:p>
            <a:endParaRPr lang="es-ES" sz="1500" dirty="0">
              <a:solidFill>
                <a:schemeClr val="tx1"/>
              </a:solidFill>
            </a:endParaRPr>
          </a:p>
          <a:p>
            <a:endParaRPr lang="es-ES" sz="1500" dirty="0">
              <a:solidFill>
                <a:schemeClr val="tx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FE48A97-FDEF-4286-B9CE-14B9B9063152}"/>
              </a:ext>
            </a:extLst>
          </p:cNvPr>
          <p:cNvGrpSpPr/>
          <p:nvPr/>
        </p:nvGrpSpPr>
        <p:grpSpPr>
          <a:xfrm>
            <a:off x="5169822" y="992985"/>
            <a:ext cx="2567641" cy="2356614"/>
            <a:chOff x="5282259" y="464959"/>
            <a:chExt cx="2567641" cy="2356614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6883567C-5480-4629-96D8-66B1AEFAECDF}"/>
                </a:ext>
              </a:extLst>
            </p:cNvPr>
            <p:cNvGrpSpPr/>
            <p:nvPr/>
          </p:nvGrpSpPr>
          <p:grpSpPr>
            <a:xfrm>
              <a:off x="5282259" y="464959"/>
              <a:ext cx="2567641" cy="2356614"/>
              <a:chOff x="4674988" y="1177930"/>
              <a:chExt cx="2567641" cy="2356614"/>
            </a:xfrm>
          </p:grpSpPr>
          <p:sp>
            <p:nvSpPr>
              <p:cNvPr id="28" name="Cubo 27">
                <a:extLst>
                  <a:ext uri="{FF2B5EF4-FFF2-40B4-BE49-F238E27FC236}">
                    <a16:creationId xmlns:a16="http://schemas.microsoft.com/office/drawing/2014/main" id="{B04DF69E-8E44-4B47-B281-3776BBCEC4FA}"/>
                  </a:ext>
                </a:extLst>
              </p:cNvPr>
              <p:cNvSpPr/>
              <p:nvPr/>
            </p:nvSpPr>
            <p:spPr>
              <a:xfrm>
                <a:off x="4674988" y="1177930"/>
                <a:ext cx="2567641" cy="235661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83077B7D-96BE-47CC-9488-057648BFFC0C}"/>
                  </a:ext>
                </a:extLst>
              </p:cNvPr>
              <p:cNvGrpSpPr/>
              <p:nvPr/>
            </p:nvGrpSpPr>
            <p:grpSpPr>
              <a:xfrm>
                <a:off x="5355324" y="1997229"/>
                <a:ext cx="1817565" cy="1180610"/>
                <a:chOff x="5326830" y="1954797"/>
                <a:chExt cx="1817565" cy="1180610"/>
              </a:xfrm>
            </p:grpSpPr>
            <p:pic>
              <p:nvPicPr>
                <p:cNvPr id="35" name="Imagen 34">
                  <a:extLst>
                    <a:ext uri="{FF2B5EF4-FFF2-40B4-BE49-F238E27FC236}">
                      <a16:creationId xmlns:a16="http://schemas.microsoft.com/office/drawing/2014/main" id="{1055CBD6-FE4F-4795-B3C3-A1B1C1529A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6830" y="2417394"/>
                  <a:ext cx="540527" cy="718013"/>
                </a:xfrm>
                <a:prstGeom prst="rect">
                  <a:avLst/>
                </a:prstGeom>
              </p:spPr>
            </p:pic>
            <p:pic>
              <p:nvPicPr>
                <p:cNvPr id="22" name="Imagen 21">
                  <a:extLst>
                    <a:ext uri="{FF2B5EF4-FFF2-40B4-BE49-F238E27FC236}">
                      <a16:creationId xmlns:a16="http://schemas.microsoft.com/office/drawing/2014/main" id="{6640E058-9AB7-4A98-AE7F-AA472E090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9614890">
                  <a:off x="6603868" y="1954797"/>
                  <a:ext cx="540527" cy="718013"/>
                </a:xfrm>
                <a:prstGeom prst="rect">
                  <a:avLst/>
                </a:prstGeom>
              </p:spPr>
            </p:pic>
          </p:grpSp>
        </p:grp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2C9D46CB-4FAE-4605-9911-E3C8FDF9C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162384">
              <a:off x="6117633" y="582694"/>
              <a:ext cx="540527" cy="718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82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6477012" y="1870883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6080003" y="3328043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2682300" y="-2260500"/>
            <a:ext cx="3202200" cy="3202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5135900" y="483965"/>
            <a:ext cx="260400" cy="260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6B78020-BFBD-440C-A6C5-28F7639A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356100"/>
            <a:ext cx="4310400" cy="585600"/>
          </a:xfrm>
        </p:spPr>
        <p:txBody>
          <a:bodyPr/>
          <a:lstStyle/>
          <a:p>
            <a:r>
              <a:rPr lang="es-ES" sz="2400" b="1" dirty="0">
                <a:latin typeface="Lota"/>
              </a:rPr>
              <a:t>Factores de riesgo familiares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Vista general de diapositiva 3">
                <a:extLst>
                  <a:ext uri="{FF2B5EF4-FFF2-40B4-BE49-F238E27FC236}">
                    <a16:creationId xmlns:a16="http://schemas.microsoft.com/office/drawing/2014/main" id="{DF299A69-9E3A-4041-B83D-3BF3532461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1041400" y="-1166005"/>
              <a:ext cx="2286000" cy="1285875"/>
            </p:xfrm>
            <a:graphic>
              <a:graphicData uri="http://schemas.microsoft.com/office/powerpoint/2016/slidezoom">
                <pslz:sldZm>
                  <pslz:sldZmObj sldId="257" cId="0">
                    <pslz:zmPr id="{89982B74-2387-44BD-A210-32A1E5931F3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Vista general de diapositiva 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F299A69-9E3A-4041-B83D-3BF3532461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41400" y="-116600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8AB05D7C-3C88-4FBC-A7E4-41C61EFB7609}"/>
              </a:ext>
            </a:extLst>
          </p:cNvPr>
          <p:cNvSpPr txBox="1"/>
          <p:nvPr/>
        </p:nvSpPr>
        <p:spPr>
          <a:xfrm>
            <a:off x="912511" y="1368162"/>
            <a:ext cx="2251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bo 27">
            <a:extLst>
              <a:ext uri="{FF2B5EF4-FFF2-40B4-BE49-F238E27FC236}">
                <a16:creationId xmlns:a16="http://schemas.microsoft.com/office/drawing/2014/main" id="{B04DF69E-8E44-4B47-B281-3776BBCEC4FA}"/>
              </a:ext>
            </a:extLst>
          </p:cNvPr>
          <p:cNvSpPr/>
          <p:nvPr/>
        </p:nvSpPr>
        <p:spPr>
          <a:xfrm>
            <a:off x="5106369" y="744065"/>
            <a:ext cx="3125120" cy="248447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132BF46-FE00-4A66-97D8-9CF39960B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300" y="2363808"/>
            <a:ext cx="1546154" cy="62217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83C3D85-47D4-42A2-9F00-80678F5CA2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07021">
            <a:off x="5526603" y="1034084"/>
            <a:ext cx="1614726" cy="6976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01F703-EA4D-4D6E-9686-CEBE392413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132477">
            <a:off x="7299535" y="1674248"/>
            <a:ext cx="1028336" cy="6950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ECC442-55DB-46BC-8990-DE3CD949803C}"/>
              </a:ext>
            </a:extLst>
          </p:cNvPr>
          <p:cNvSpPr txBox="1"/>
          <p:nvPr/>
        </p:nvSpPr>
        <p:spPr>
          <a:xfrm>
            <a:off x="379612" y="1173182"/>
            <a:ext cx="43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Lato"/>
              </a:rPr>
              <a:t>Deficitario vinculo de apego</a:t>
            </a:r>
          </a:p>
          <a:p>
            <a:endParaRPr lang="es-ES" sz="18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Lato"/>
              </a:rPr>
              <a:t>Violencia familiar</a:t>
            </a:r>
          </a:p>
          <a:p>
            <a:endParaRPr lang="es-ES" sz="18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Lato"/>
              </a:rPr>
              <a:t>Deficitario control de impulsos</a:t>
            </a:r>
          </a:p>
          <a:p>
            <a:endParaRPr lang="es-ES" sz="18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Lato"/>
              </a:rPr>
              <a:t>Desestructura familiar y falta de   apoyos familiares o redes sociales.</a:t>
            </a:r>
          </a:p>
          <a:p>
            <a:endParaRPr lang="es-ES" sz="18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Lato"/>
              </a:rPr>
              <a:t>Hijos no deseados</a:t>
            </a:r>
          </a:p>
          <a:p>
            <a:endParaRPr lang="es-ES" sz="18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Lato"/>
              </a:rPr>
              <a:t>Problemas de adicción o mentales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latin typeface="Lato"/>
              </a:rPr>
              <a:t>Conflictos conyugales</a:t>
            </a:r>
          </a:p>
        </p:txBody>
      </p:sp>
    </p:spTree>
    <p:extLst>
      <p:ext uri="{BB962C8B-B14F-4D97-AF65-F5344CB8AC3E}">
        <p14:creationId xmlns:p14="http://schemas.microsoft.com/office/powerpoint/2010/main" val="1502333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7130077" y="2928008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6502370" y="3223672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4119999" y="-2084040"/>
            <a:ext cx="3202200" cy="3202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5135900" y="483965"/>
            <a:ext cx="260400" cy="260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6B78020-BFBD-440C-A6C5-28F7639A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01" y="212544"/>
            <a:ext cx="4310400" cy="1285875"/>
          </a:xfrm>
        </p:spPr>
        <p:txBody>
          <a:bodyPr/>
          <a:lstStyle/>
          <a:p>
            <a:pPr algn="ctr"/>
            <a:r>
              <a:rPr lang="es-ES" sz="2800" b="1" dirty="0">
                <a:latin typeface="Lato"/>
              </a:rPr>
              <a:t>Factores de riesgo </a:t>
            </a:r>
            <a:br>
              <a:rPr lang="es-ES" sz="2800" b="1" dirty="0">
                <a:latin typeface="Lato"/>
              </a:rPr>
            </a:br>
            <a:r>
              <a:rPr lang="es-ES" sz="2800" b="1" dirty="0">
                <a:latin typeface="Lato"/>
              </a:rPr>
              <a:t>Socio- Culturales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Vista general de diapositiva 3">
                <a:extLst>
                  <a:ext uri="{FF2B5EF4-FFF2-40B4-BE49-F238E27FC236}">
                    <a16:creationId xmlns:a16="http://schemas.microsoft.com/office/drawing/2014/main" id="{DF299A69-9E3A-4041-B83D-3BF353246153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1041400" y="-1166005"/>
              <a:ext cx="2286000" cy="1285875"/>
            </p:xfrm>
            <a:graphic>
              <a:graphicData uri="http://schemas.microsoft.com/office/powerpoint/2016/slidezoom">
                <pslz:sldZm>
                  <pslz:sldZmObj sldId="257" cId="0">
                    <pslz:zmPr id="{89982B74-2387-44BD-A210-32A1E5931F3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Vista general de diapositiva 3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DF299A69-9E3A-4041-B83D-3BF3532461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041400" y="-1166005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33" name="Grupo 32">
            <a:extLst>
              <a:ext uri="{FF2B5EF4-FFF2-40B4-BE49-F238E27FC236}">
                <a16:creationId xmlns:a16="http://schemas.microsoft.com/office/drawing/2014/main" id="{6883567C-5480-4629-96D8-66B1AEFAECDF}"/>
              </a:ext>
            </a:extLst>
          </p:cNvPr>
          <p:cNvGrpSpPr/>
          <p:nvPr/>
        </p:nvGrpSpPr>
        <p:grpSpPr>
          <a:xfrm>
            <a:off x="6038379" y="754410"/>
            <a:ext cx="2567641" cy="2356614"/>
            <a:chOff x="4674988" y="1177930"/>
            <a:chExt cx="2567641" cy="2356614"/>
          </a:xfrm>
        </p:grpSpPr>
        <p:sp>
          <p:nvSpPr>
            <p:cNvPr id="28" name="Cubo 27">
              <a:extLst>
                <a:ext uri="{FF2B5EF4-FFF2-40B4-BE49-F238E27FC236}">
                  <a16:creationId xmlns:a16="http://schemas.microsoft.com/office/drawing/2014/main" id="{B04DF69E-8E44-4B47-B281-3776BBCEC4FA}"/>
                </a:ext>
              </a:extLst>
            </p:cNvPr>
            <p:cNvSpPr/>
            <p:nvPr/>
          </p:nvSpPr>
          <p:spPr>
            <a:xfrm>
              <a:off x="4674988" y="1177930"/>
              <a:ext cx="2567641" cy="235661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29436D3-5B96-4786-AC67-342D0A3D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60157" y="1901814"/>
              <a:ext cx="1825521" cy="1557134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0383A9B2-A6BE-4BD3-8C47-86AB4ECE5DD4}"/>
              </a:ext>
            </a:extLst>
          </p:cNvPr>
          <p:cNvSpPr txBox="1"/>
          <p:nvPr/>
        </p:nvSpPr>
        <p:spPr>
          <a:xfrm>
            <a:off x="418889" y="1590340"/>
            <a:ext cx="4790916" cy="326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Lato"/>
              </a:rPr>
              <a:t>Normas sociales y culturales que promueven la violencia.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Lato"/>
              </a:rPr>
              <a:t> Patrones culturales rígidos.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Lato"/>
              </a:rPr>
              <a:t>Acceso fácil a drogas y alcohol.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Lato"/>
              </a:rPr>
              <a:t>Desempleo y precariedad económica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Lato"/>
              </a:rPr>
              <a:t>Difícil acceso a los recursos comunitarios </a:t>
            </a:r>
          </a:p>
        </p:txBody>
      </p:sp>
    </p:spTree>
    <p:extLst>
      <p:ext uri="{BB962C8B-B14F-4D97-AF65-F5344CB8AC3E}">
        <p14:creationId xmlns:p14="http://schemas.microsoft.com/office/powerpoint/2010/main" val="408735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/>
        </p:nvSpPr>
        <p:spPr>
          <a:xfrm>
            <a:off x="1776517" y="4253189"/>
            <a:ext cx="6630310" cy="648000"/>
          </a:xfrm>
          <a:prstGeom prst="rect">
            <a:avLst/>
          </a:prstGeom>
          <a:solidFill>
            <a:srgbClr val="C8EEDD">
              <a:alpha val="49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Estudio Fundación </a:t>
            </a:r>
            <a:r>
              <a:rPr lang="es-ES" sz="1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Anar</a:t>
            </a:r>
            <a:r>
              <a:rPr lang="es-E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. “Agresión sexual en Niñas y Adolescentes, según su testimonio. Evolución en España (2019-2023). Abril-2024</a:t>
            </a:r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6300032">
            <a:off x="7466782" y="-2472312"/>
            <a:ext cx="3748434" cy="374938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5" name="Google Shape;215;p26"/>
          <p:cNvSpPr/>
          <p:nvPr/>
        </p:nvSpPr>
        <p:spPr>
          <a:xfrm>
            <a:off x="155400" y="344950"/>
            <a:ext cx="260400" cy="260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3FC7371-8B48-4A0D-9762-CFBA079B8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00" y="242311"/>
            <a:ext cx="8553283" cy="39025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ctrTitle"/>
          </p:nvPr>
        </p:nvSpPr>
        <p:spPr>
          <a:xfrm>
            <a:off x="5609926" y="2081554"/>
            <a:ext cx="3298763" cy="1316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br>
              <a:rPr lang="es-ES" sz="4000" dirty="0">
                <a:latin typeface="+mj-lt"/>
              </a:rPr>
            </a:br>
            <a:br>
              <a:rPr lang="es-ES" sz="4000" dirty="0">
                <a:latin typeface="+mj-lt"/>
              </a:rPr>
            </a:br>
            <a:endParaRPr sz="4000" dirty="0">
              <a:latin typeface="+mj-lt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1634898" y="-2170967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322700" y="-860287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567000" y="4285650"/>
            <a:ext cx="260400" cy="26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EDD9A9-9D01-4A2E-B2F5-4BE809370469}"/>
              </a:ext>
            </a:extLst>
          </p:cNvPr>
          <p:cNvSpPr txBox="1"/>
          <p:nvPr/>
        </p:nvSpPr>
        <p:spPr>
          <a:xfrm>
            <a:off x="1703751" y="263340"/>
            <a:ext cx="5768227" cy="5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dirty="0">
                <a:solidFill>
                  <a:srgbClr val="0E2A47"/>
                </a:solidFill>
                <a:latin typeface="Algerian" panose="04020705040A02060702" pitchFamily="82" charset="0"/>
                <a:ea typeface="Questrial"/>
                <a:cs typeface="Questrial"/>
                <a:sym typeface="Questrial"/>
              </a:rPr>
              <a:t>CONSECUENCIAS DEL MALTRATO a corto plazo </a:t>
            </a: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rgbClr val="0E2A47"/>
              </a:solidFill>
              <a:latin typeface="Algerian" panose="04020705040A02060702" pitchFamily="8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EED04D-F54E-4B61-8F60-4A9D23EC1296}"/>
              </a:ext>
            </a:extLst>
          </p:cNvPr>
          <p:cNvSpPr/>
          <p:nvPr/>
        </p:nvSpPr>
        <p:spPr>
          <a:xfrm>
            <a:off x="1207008" y="877013"/>
            <a:ext cx="65668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Físicas</a:t>
            </a:r>
            <a:r>
              <a:rPr lang="es-ES" dirty="0"/>
              <a:t>: problemas de sueño, cambios de hábitos de comida, pérdida de control de esfínteres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dirty="0"/>
              <a:t>Conductuales</a:t>
            </a:r>
            <a:r>
              <a:rPr lang="es-ES" dirty="0"/>
              <a:t>: Consumo de drogas y alcohol, fugas, conductas auto lesivas o suicidas, hiperactividad, baja del rendimiento académico.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b="1" dirty="0"/>
              <a:t>Psicológicas: </a:t>
            </a:r>
            <a:r>
              <a:rPr lang="es-ES" dirty="0"/>
              <a:t>Miedo generalizado, agresividad, e irritabilidad, culpa y vergüenza, aislamiento, ansiedad, depresión, baja autoestima, rechazo al propio cuerpo. Sentimientos de tristeza y desamparo. Cambios bruscos de estado de ánimo. Rebeldía. Temores diversos. Problemas relacionados con la construcción de la propia identidad.</a:t>
            </a:r>
          </a:p>
          <a:p>
            <a:pPr marL="282575" indent="0" algn="just">
              <a:buNone/>
            </a:pPr>
            <a:endParaRPr lang="es-ES" dirty="0"/>
          </a:p>
          <a:p>
            <a:pPr algn="just"/>
            <a:r>
              <a:rPr lang="es-ES" b="1" dirty="0">
                <a:ea typeface="Times New Roman" panose="02020603050405020304" pitchFamily="18" charset="0"/>
              </a:rPr>
              <a:t>Sociales</a:t>
            </a:r>
            <a:r>
              <a:rPr lang="es-ES" sz="1800" b="1" dirty="0">
                <a:ea typeface="Times New Roman" panose="02020603050405020304" pitchFamily="18" charset="0"/>
              </a:rPr>
              <a:t>: </a:t>
            </a:r>
            <a:r>
              <a:rPr lang="es-ES" dirty="0">
                <a:ea typeface="Times New Roman" panose="02020603050405020304" pitchFamily="18" charset="0"/>
              </a:rPr>
              <a:t>Déficit en habilidades sociales, retraimiento y/o aislamiento social, aparición de conductas antisociales.</a:t>
            </a:r>
          </a:p>
          <a:p>
            <a:pPr algn="just"/>
            <a:endParaRPr lang="es-ES" dirty="0">
              <a:ea typeface="Times New Roman" panose="02020603050405020304" pitchFamily="18" charset="0"/>
            </a:endParaRPr>
          </a:p>
          <a:p>
            <a:r>
              <a:rPr lang="es-ES" b="1" dirty="0"/>
              <a:t>Sexuales: </a:t>
            </a:r>
            <a:r>
              <a:rPr lang="es-ES" dirty="0"/>
              <a:t>Conocimiento sexual precoz e impropio a su edad, masturbación compulsiva, exhibicionismo, Conocimiento sexual precoz e impropio a su edad, masturbación compulsiva, exhibicionismo, problemas de identidad s</a:t>
            </a:r>
            <a:r>
              <a:rPr lang="es-ES" dirty="0">
                <a:ea typeface="Times New Roman" panose="02020603050405020304" pitchFamily="18" charset="0"/>
              </a:rPr>
              <a:t>exual.</a:t>
            </a:r>
          </a:p>
          <a:p>
            <a:pPr>
              <a:tabLst>
                <a:tab pos="1028700" algn="l"/>
                <a:tab pos="1371600" algn="l"/>
              </a:tabLst>
            </a:pPr>
            <a:r>
              <a:rPr lang="es-ES" dirty="0">
                <a:ea typeface="Times New Roman" panose="02020603050405020304" pitchFamily="18" charset="0"/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41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ctrTitle"/>
          </p:nvPr>
        </p:nvSpPr>
        <p:spPr>
          <a:xfrm>
            <a:off x="5609926" y="2081554"/>
            <a:ext cx="3298763" cy="1316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br>
              <a:rPr lang="es-ES" sz="4000" dirty="0">
                <a:latin typeface="+mj-lt"/>
              </a:rPr>
            </a:br>
            <a:br>
              <a:rPr lang="es-ES" sz="4000" dirty="0">
                <a:latin typeface="+mj-lt"/>
              </a:rPr>
            </a:br>
            <a:endParaRPr sz="4000" dirty="0">
              <a:latin typeface="+mj-lt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1634898" y="-2170967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322700" y="-860287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567000" y="4285650"/>
            <a:ext cx="260400" cy="26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EDD9A9-9D01-4A2E-B2F5-4BE809370469}"/>
              </a:ext>
            </a:extLst>
          </p:cNvPr>
          <p:cNvSpPr txBox="1"/>
          <p:nvPr/>
        </p:nvSpPr>
        <p:spPr>
          <a:xfrm>
            <a:off x="1703751" y="263340"/>
            <a:ext cx="6350475" cy="5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dirty="0">
                <a:solidFill>
                  <a:srgbClr val="0E2A47"/>
                </a:solidFill>
                <a:latin typeface="Algerian" panose="04020705040A02060702" pitchFamily="82" charset="0"/>
                <a:ea typeface="Questrial"/>
                <a:cs typeface="Questrial"/>
                <a:sym typeface="Questrial"/>
              </a:rPr>
              <a:t>CONSECUENCIAS DEL MALTRATO A LO LARGO DE LA VIDA  </a:t>
            </a: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rgbClr val="0E2A47"/>
              </a:solidFill>
              <a:latin typeface="Algerian" panose="04020705040A02060702" pitchFamily="8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1AC616-BDC7-4F96-B31D-8EDB1BBEA50C}"/>
              </a:ext>
            </a:extLst>
          </p:cNvPr>
          <p:cNvSpPr/>
          <p:nvPr/>
        </p:nvSpPr>
        <p:spPr>
          <a:xfrm>
            <a:off x="1036217" y="760604"/>
            <a:ext cx="664322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  <a:cs typeface="Helvetica" panose="020B0604020202020204" pitchFamily="34" charset="0"/>
              </a:rPr>
              <a:t>Físicas: </a:t>
            </a:r>
            <a:r>
              <a:rPr lang="es-ES" dirty="0">
                <a:latin typeface="+mj-lt"/>
                <a:cs typeface="Helvetica" panose="020B0604020202020204" pitchFamily="34" charset="0"/>
              </a:rPr>
              <a:t>Dolores crónicos generales, hipocondría o trastornos psicosomáticos, alteraciones del sueño y pesadillas constantes, problemas gastrointestinales, desorden alimentario. </a:t>
            </a:r>
          </a:p>
          <a:p>
            <a:endParaRPr lang="es-ES" dirty="0">
              <a:latin typeface="+mj-lt"/>
              <a:cs typeface="Helvetica" panose="020B0604020202020204" pitchFamily="34" charset="0"/>
            </a:endParaRPr>
          </a:p>
          <a:p>
            <a:r>
              <a:rPr lang="es-ES" b="1" dirty="0">
                <a:latin typeface="+mj-lt"/>
                <a:cs typeface="Helvetica" panose="020B0604020202020204" pitchFamily="34" charset="0"/>
              </a:rPr>
              <a:t>Conductuales: </a:t>
            </a:r>
            <a:r>
              <a:rPr lang="es-ES" dirty="0">
                <a:latin typeface="+mj-lt"/>
                <a:cs typeface="Helvetica" panose="020B0604020202020204" pitchFamily="34" charset="0"/>
              </a:rPr>
              <a:t>Intento de suicidio, consumo de drogas y alcohol, trastorno de identidad.</a:t>
            </a:r>
          </a:p>
          <a:p>
            <a:endParaRPr lang="es-ES" dirty="0">
              <a:latin typeface="+mj-lt"/>
              <a:cs typeface="Helvetica" panose="020B0604020202020204" pitchFamily="34" charset="0"/>
            </a:endParaRPr>
          </a:p>
          <a:p>
            <a:r>
              <a:rPr lang="es-ES" b="1" dirty="0">
                <a:latin typeface="+mj-lt"/>
                <a:cs typeface="Helvetica" panose="020B0604020202020204" pitchFamily="34" charset="0"/>
              </a:rPr>
              <a:t>Psicológicas: </a:t>
            </a:r>
            <a:r>
              <a:rPr lang="es-ES" dirty="0">
                <a:latin typeface="+mj-lt"/>
                <a:cs typeface="Helvetica" panose="020B0604020202020204" pitchFamily="34" charset="0"/>
              </a:rPr>
              <a:t>Depresión, ansiedad, baja estima, dificultad para expresar sentimientos. </a:t>
            </a:r>
          </a:p>
          <a:p>
            <a:endParaRPr lang="es-ES" dirty="0">
              <a:latin typeface="+mj-lt"/>
              <a:cs typeface="Helvetica" panose="020B0604020202020204" pitchFamily="34" charset="0"/>
            </a:endParaRPr>
          </a:p>
          <a:p>
            <a:r>
              <a:rPr lang="es-ES" b="1" dirty="0">
                <a:latin typeface="+mj-lt"/>
                <a:cs typeface="Helvetica" panose="020B0604020202020204" pitchFamily="34" charset="0"/>
              </a:rPr>
              <a:t>Morales/Espirituales. </a:t>
            </a:r>
            <a:r>
              <a:rPr lang="es-ES" dirty="0">
                <a:latin typeface="+mj-lt"/>
                <a:cs typeface="Helvetica" panose="020B0604020202020204" pitchFamily="34" charset="0"/>
              </a:rPr>
              <a:t>Afecta a su dimensión transcendental, a la construcción de su intimidad, valores</a:t>
            </a:r>
            <a:r>
              <a:rPr lang="es-ES" b="1" dirty="0">
                <a:latin typeface="+mj-lt"/>
                <a:cs typeface="Helvetica" panose="020B0604020202020204" pitchFamily="34" charset="0"/>
              </a:rPr>
              <a:t>, …</a:t>
            </a:r>
          </a:p>
          <a:p>
            <a:endParaRPr lang="es-ES" dirty="0">
              <a:latin typeface="+mj-lt"/>
              <a:cs typeface="Helvetica" panose="020B0604020202020204" pitchFamily="34" charset="0"/>
            </a:endParaRPr>
          </a:p>
          <a:p>
            <a:r>
              <a:rPr lang="es-ES" b="1" dirty="0">
                <a:latin typeface="+mj-lt"/>
                <a:cs typeface="Helvetica" panose="020B0604020202020204" pitchFamily="34" charset="0"/>
              </a:rPr>
              <a:t>Sociales</a:t>
            </a:r>
            <a:r>
              <a:rPr lang="es-ES" dirty="0">
                <a:latin typeface="+mj-lt"/>
                <a:cs typeface="Helvetica" panose="020B0604020202020204" pitchFamily="34" charset="0"/>
              </a:rPr>
              <a:t>: Problemas de relación interpersonal, aislamiento, dificultades de vinculación afectiva con los hijos.</a:t>
            </a:r>
          </a:p>
          <a:p>
            <a:endParaRPr lang="es-ES" dirty="0">
              <a:latin typeface="+mj-lt"/>
              <a:cs typeface="Helvetica" panose="020B0604020202020204" pitchFamily="34" charset="0"/>
            </a:endParaRPr>
          </a:p>
          <a:p>
            <a:pPr algn="just">
              <a:tabLst>
                <a:tab pos="1028700" algn="l"/>
                <a:tab pos="1371600" algn="l"/>
              </a:tabLst>
            </a:pPr>
            <a:r>
              <a:rPr lang="es-ES" b="1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Sexuales</a:t>
            </a:r>
            <a:r>
              <a:rPr lang="es-ES" dirty="0">
                <a:latin typeface="+mj-lt"/>
                <a:ea typeface="Times New Roman" panose="02020603050405020304" pitchFamily="18" charset="0"/>
                <a:cs typeface="Helvetica" panose="020B0604020202020204" pitchFamily="34" charset="0"/>
              </a:rPr>
              <a:t>: Fobias sexuales, disfunciones sexuales, falta de satisfacción o </a:t>
            </a:r>
            <a:r>
              <a:rPr lang="es-ES" dirty="0">
                <a:latin typeface="+mj-lt"/>
                <a:cs typeface="Helvetica" panose="020B0604020202020204" pitchFamily="34" charset="0"/>
              </a:rPr>
              <a:t>mayor probabilidad de sufrir violaciones y de entrar en la prostitución, dificultad para establecer relaciones sexuales</a:t>
            </a:r>
          </a:p>
        </p:txBody>
      </p:sp>
    </p:spTree>
    <p:extLst>
      <p:ext uri="{BB962C8B-B14F-4D97-AF65-F5344CB8AC3E}">
        <p14:creationId xmlns:p14="http://schemas.microsoft.com/office/powerpoint/2010/main" val="184213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ctrTitle"/>
          </p:nvPr>
        </p:nvSpPr>
        <p:spPr>
          <a:xfrm>
            <a:off x="1123947" y="2023500"/>
            <a:ext cx="3298763" cy="1316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dirty="0">
                <a:latin typeface="Lota"/>
              </a:rPr>
              <a:t>Maltrato infantil </a:t>
            </a:r>
            <a:endParaRPr sz="4000" dirty="0">
              <a:latin typeface="Lota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1634898" y="-2170967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322700" y="-860287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567000" y="4285650"/>
            <a:ext cx="260400" cy="26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317603F-870A-4825-8648-83DE10F1682A}"/>
              </a:ext>
            </a:extLst>
          </p:cNvPr>
          <p:cNvCxnSpPr>
            <a:cxnSpLocks/>
          </p:cNvCxnSpPr>
          <p:nvPr/>
        </p:nvCxnSpPr>
        <p:spPr>
          <a:xfrm>
            <a:off x="4730994" y="1136264"/>
            <a:ext cx="0" cy="3091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42E974FD-E33C-448B-AF3D-3394B37CDFD1}"/>
              </a:ext>
            </a:extLst>
          </p:cNvPr>
          <p:cNvGrpSpPr/>
          <p:nvPr/>
        </p:nvGrpSpPr>
        <p:grpSpPr>
          <a:xfrm>
            <a:off x="5570712" y="1582898"/>
            <a:ext cx="2728351" cy="2585323"/>
            <a:chOff x="5569631" y="1971585"/>
            <a:chExt cx="2450416" cy="258532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DEDD9A9-9D01-4A2E-B2F5-4BE809370469}"/>
                </a:ext>
              </a:extLst>
            </p:cNvPr>
            <p:cNvSpPr txBox="1"/>
            <p:nvPr/>
          </p:nvSpPr>
          <p:spPr>
            <a:xfrm>
              <a:off x="5569631" y="1971585"/>
              <a:ext cx="245041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2400" dirty="0"/>
                <a:t>¿</a:t>
              </a:r>
              <a:r>
                <a:rPr lang="es-ES" sz="2400" dirty="0">
                  <a:latin typeface="Lota"/>
                </a:rPr>
                <a:t>Qué conocemos…? </a:t>
              </a:r>
            </a:p>
            <a:p>
              <a:pPr algn="ctr"/>
              <a:endParaRPr lang="es-ES" sz="1800" dirty="0">
                <a:latin typeface="Lota"/>
              </a:endParaRPr>
            </a:p>
            <a:p>
              <a:pPr algn="ctr"/>
              <a:endParaRPr lang="es-ES" sz="1800" dirty="0">
                <a:latin typeface="Lota"/>
              </a:endParaRPr>
            </a:p>
            <a:p>
              <a:pPr algn="ctr"/>
              <a:endParaRPr lang="es-ES" sz="1800" dirty="0">
                <a:latin typeface="Lota"/>
              </a:endParaRPr>
            </a:p>
            <a:p>
              <a:pPr algn="ctr"/>
              <a:endParaRPr lang="es-ES" sz="1800" dirty="0">
                <a:latin typeface="Lota"/>
              </a:endParaRPr>
            </a:p>
            <a:p>
              <a:pPr algn="ctr"/>
              <a:endParaRPr lang="es-ES" sz="1800" dirty="0">
                <a:latin typeface="Lota"/>
              </a:endParaRPr>
            </a:p>
            <a:p>
              <a:pPr algn="ctr"/>
              <a:r>
                <a:rPr lang="es-ES" sz="2400" dirty="0">
                  <a:latin typeface="Lota"/>
                </a:rPr>
                <a:t>¿Nos concierne…?</a:t>
              </a:r>
            </a:p>
          </p:txBody>
        </p:sp>
        <p:sp>
          <p:nvSpPr>
            <p:cNvPr id="4" name="Globo: flecha cuádruple 3">
              <a:extLst>
                <a:ext uri="{FF2B5EF4-FFF2-40B4-BE49-F238E27FC236}">
                  <a16:creationId xmlns:a16="http://schemas.microsoft.com/office/drawing/2014/main" id="{D8A2FAF5-1941-4CDB-9944-9DDED18630A6}"/>
                </a:ext>
              </a:extLst>
            </p:cNvPr>
            <p:cNvSpPr/>
            <p:nvPr/>
          </p:nvSpPr>
          <p:spPr>
            <a:xfrm>
              <a:off x="6186763" y="2525475"/>
              <a:ext cx="1216152" cy="1216152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ctrTitle"/>
          </p:nvPr>
        </p:nvSpPr>
        <p:spPr>
          <a:xfrm>
            <a:off x="5609926" y="2081554"/>
            <a:ext cx="3298763" cy="1316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br>
              <a:rPr lang="es-ES" sz="4000" dirty="0">
                <a:latin typeface="+mj-lt"/>
              </a:rPr>
            </a:br>
            <a:br>
              <a:rPr lang="es-ES" sz="4000" dirty="0">
                <a:latin typeface="+mj-lt"/>
              </a:rPr>
            </a:br>
            <a:endParaRPr sz="4000" dirty="0">
              <a:latin typeface="+mj-lt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1634898" y="-2170967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322700" y="-860287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567000" y="4285650"/>
            <a:ext cx="260400" cy="26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317603F-870A-4825-8648-83DE10F1682A}"/>
              </a:ext>
            </a:extLst>
          </p:cNvPr>
          <p:cNvCxnSpPr>
            <a:cxnSpLocks/>
          </p:cNvCxnSpPr>
          <p:nvPr/>
        </p:nvCxnSpPr>
        <p:spPr>
          <a:xfrm>
            <a:off x="4053795" y="877013"/>
            <a:ext cx="0" cy="3841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DEDD9A9-9D01-4A2E-B2F5-4BE809370469}"/>
              </a:ext>
            </a:extLst>
          </p:cNvPr>
          <p:cNvSpPr txBox="1"/>
          <p:nvPr/>
        </p:nvSpPr>
        <p:spPr>
          <a:xfrm>
            <a:off x="1817388" y="59994"/>
            <a:ext cx="3218024" cy="81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dirty="0">
                <a:solidFill>
                  <a:srgbClr val="0E2A47"/>
                </a:solidFill>
                <a:latin typeface="Algerian" panose="04020705040A02060702" pitchFamily="82" charset="0"/>
                <a:ea typeface="Questrial"/>
                <a:cs typeface="Questrial"/>
                <a:sym typeface="Questrial"/>
              </a:rPr>
              <a:t>Algunos datos estadísticos</a:t>
            </a:r>
          </a:p>
          <a:p>
            <a:pPr lvl="0" algn="ctr">
              <a:lnSpc>
                <a:spcPct val="115000"/>
              </a:lnSpc>
            </a:pPr>
            <a:r>
              <a:rPr lang="es-ES" dirty="0" err="1"/>
              <a:t>Save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Children</a:t>
            </a:r>
            <a:r>
              <a:rPr lang="es-ES" dirty="0"/>
              <a:t> (2021)</a:t>
            </a:r>
            <a:endParaRPr lang="es-ES" dirty="0">
              <a:solidFill>
                <a:srgbClr val="0E2A47"/>
              </a:solidFill>
              <a:latin typeface="Algerian" panose="04020705040A02060702" pitchFamily="82" charset="0"/>
              <a:ea typeface="Questrial"/>
              <a:cs typeface="Questrial"/>
              <a:sym typeface="Questrial"/>
            </a:endParaRP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rgbClr val="0E2A47"/>
              </a:solidFill>
              <a:latin typeface="Algerian" panose="04020705040A02060702" pitchFamily="8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F34730-CD44-49B7-B78D-E1ACE2EA6C64}"/>
              </a:ext>
            </a:extLst>
          </p:cNvPr>
          <p:cNvSpPr txBox="1"/>
          <p:nvPr/>
        </p:nvSpPr>
        <p:spPr>
          <a:xfrm>
            <a:off x="973643" y="1392550"/>
            <a:ext cx="27021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 estima que, en nuestro país, entre un 10 y un 20% de la población ha sufrido algún tipo de agresión sexual durante su infancia, produciéndose la mitad de ellas en el entorno familiar.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 el 84% de los casos la víctima conocía y tenía relación previa con él. Sin embargo, se estima que tan solo un 15% de los casos de abusos sexuales son denunciados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D1D047-020E-41E8-AC3D-328520EF5743}"/>
              </a:ext>
            </a:extLst>
          </p:cNvPr>
          <p:cNvSpPr txBox="1"/>
          <p:nvPr/>
        </p:nvSpPr>
        <p:spPr>
          <a:xfrm>
            <a:off x="4494551" y="784762"/>
            <a:ext cx="37672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</a:t>
            </a:r>
          </a:p>
          <a:p>
            <a:pPr algn="just"/>
            <a:r>
              <a:rPr lang="es-ES" dirty="0"/>
              <a:t>En análisis de sentencias, refleja la edad media a partir de la cual los/as niños/as comienzan a sufrir agresiones sexuales es de 11 años. </a:t>
            </a:r>
          </a:p>
          <a:p>
            <a:pPr algn="just"/>
            <a:r>
              <a:rPr lang="es-ES" dirty="0"/>
              <a:t>En varones, las víctimas tienen, en mayor medida, entre 0 y 13 años (57,7%), con un ligero ascenso entre los preadolescentes, no se puede hablar de diferencias significativas, más bien de una tendencia más o menos estable. </a:t>
            </a:r>
          </a:p>
          <a:p>
            <a:pPr algn="just"/>
            <a:r>
              <a:rPr lang="es-ES" dirty="0"/>
              <a:t>En mujeres, las víctimas tienden a ser más mayores, entre 14 y 17 años (59,1%).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Se perciben diferencias en función del género de la víctima, con un incremento desde 2017, en  las víctimas mujeres.</a:t>
            </a:r>
          </a:p>
        </p:txBody>
      </p:sp>
    </p:spTree>
    <p:extLst>
      <p:ext uri="{BB962C8B-B14F-4D97-AF65-F5344CB8AC3E}">
        <p14:creationId xmlns:p14="http://schemas.microsoft.com/office/powerpoint/2010/main" val="32316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ctrTitle"/>
          </p:nvPr>
        </p:nvSpPr>
        <p:spPr>
          <a:xfrm>
            <a:off x="5609926" y="2081554"/>
            <a:ext cx="3298763" cy="1316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br>
              <a:rPr lang="es-ES" sz="4000" dirty="0">
                <a:latin typeface="+mj-lt"/>
              </a:rPr>
            </a:br>
            <a:br>
              <a:rPr lang="es-ES" sz="4000" dirty="0">
                <a:latin typeface="+mj-lt"/>
              </a:rPr>
            </a:br>
            <a:endParaRPr sz="4000" dirty="0">
              <a:latin typeface="+mj-lt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1634898" y="-2170967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322700" y="-860287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567000" y="4285650"/>
            <a:ext cx="260400" cy="26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317603F-870A-4825-8648-83DE10F1682A}"/>
              </a:ext>
            </a:extLst>
          </p:cNvPr>
          <p:cNvCxnSpPr>
            <a:cxnSpLocks/>
          </p:cNvCxnSpPr>
          <p:nvPr/>
        </p:nvCxnSpPr>
        <p:spPr>
          <a:xfrm>
            <a:off x="4840179" y="819337"/>
            <a:ext cx="0" cy="3841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5DEDD9A9-9D01-4A2E-B2F5-4BE809370469}"/>
              </a:ext>
            </a:extLst>
          </p:cNvPr>
          <p:cNvSpPr txBox="1"/>
          <p:nvPr/>
        </p:nvSpPr>
        <p:spPr>
          <a:xfrm>
            <a:off x="1817387" y="59994"/>
            <a:ext cx="5095473" cy="81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S" dirty="0">
                <a:solidFill>
                  <a:srgbClr val="0E2A47"/>
                </a:solidFill>
                <a:latin typeface="Algerian" panose="04020705040A02060702" pitchFamily="82" charset="0"/>
                <a:ea typeface="Questrial"/>
                <a:cs typeface="Questrial"/>
                <a:sym typeface="Questrial"/>
              </a:rPr>
              <a:t>Algunos datos estadísticos</a:t>
            </a:r>
          </a:p>
          <a:p>
            <a:pPr lvl="0" algn="ctr">
              <a:lnSpc>
                <a:spcPct val="115000"/>
              </a:lnSpc>
            </a:pPr>
            <a:r>
              <a:rPr lang="es-ES" dirty="0"/>
              <a:t>(Memoria dela Fiscalía del Estado 2022)</a:t>
            </a:r>
            <a:endParaRPr lang="es-ES" dirty="0">
              <a:solidFill>
                <a:srgbClr val="0E2A47"/>
              </a:solidFill>
              <a:latin typeface="Algerian" panose="04020705040A02060702" pitchFamily="82" charset="0"/>
              <a:ea typeface="Questrial"/>
              <a:cs typeface="Questrial"/>
              <a:sym typeface="Questrial"/>
            </a:endParaRP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rgbClr val="0E2A47"/>
              </a:solidFill>
              <a:latin typeface="Algerian" panose="04020705040A02060702" pitchFamily="82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F34730-CD44-49B7-B78D-E1ACE2EA6C64}"/>
              </a:ext>
            </a:extLst>
          </p:cNvPr>
          <p:cNvSpPr txBox="1"/>
          <p:nvPr/>
        </p:nvSpPr>
        <p:spPr>
          <a:xfrm>
            <a:off x="1134963" y="951169"/>
            <a:ext cx="339260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Señala el </a:t>
            </a:r>
            <a:r>
              <a:rPr lang="es-ES" b="1" dirty="0"/>
              <a:t>alarmante ascenso </a:t>
            </a:r>
            <a:r>
              <a:rPr lang="es-ES" dirty="0"/>
              <a:t>de los delitos contrala libertad sexual, en el que confluyen factores diversos que conducen a los menores a realizar conductas sexuales virulentas (Incremento evidente en estos cinco últimos años.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Muestra </a:t>
            </a:r>
            <a:r>
              <a:rPr lang="es-ES" b="1" dirty="0"/>
              <a:t>preocupación por su auge </a:t>
            </a:r>
            <a:r>
              <a:rPr lang="es-ES" dirty="0"/>
              <a:t>y por las influencias negativas que el abuso de las </a:t>
            </a:r>
            <a:r>
              <a:rPr lang="es-ES" dirty="0" err="1"/>
              <a:t>TIC´s</a:t>
            </a:r>
            <a:r>
              <a:rPr lang="es-ES" dirty="0"/>
              <a:t> puede generar en los menores.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influencia negativa en estos por el </a:t>
            </a:r>
            <a:r>
              <a:rPr lang="es-ES" b="1" dirty="0"/>
              <a:t>precoz consumo </a:t>
            </a:r>
            <a:r>
              <a:rPr lang="es-ES" dirty="0"/>
              <a:t>de contenidos pornográficos y por los “</a:t>
            </a:r>
            <a:r>
              <a:rPr lang="es-ES" dirty="0" err="1"/>
              <a:t>influencers</a:t>
            </a:r>
            <a:r>
              <a:rPr lang="es-ES" dirty="0"/>
              <a:t>” que incitan a conductas autolíticas o de grave riesgo para la salud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D1D047-020E-41E8-AC3D-328520EF5743}"/>
              </a:ext>
            </a:extLst>
          </p:cNvPr>
          <p:cNvSpPr txBox="1"/>
          <p:nvPr/>
        </p:nvSpPr>
        <p:spPr>
          <a:xfrm>
            <a:off x="5160100" y="970268"/>
            <a:ext cx="28489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Algunas Secciones de Menores señalan el efecto causas de: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carencia de una adecuada formación en materia ético-sexual.</a:t>
            </a:r>
          </a:p>
          <a:p>
            <a:pPr algn="just"/>
            <a:r>
              <a:rPr lang="es-ES" dirty="0"/>
              <a:t>El acceso de  niños y menores, a un visionado inapropiado y precoz de material pornográfico violento.</a:t>
            </a:r>
          </a:p>
          <a:p>
            <a:pPr algn="just"/>
            <a:r>
              <a:rPr lang="es-ES" dirty="0"/>
              <a:t>Ausencia de orientaciones educativas en materia afectivo-sexual,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Trivialización del concepto de las relaciones sexuales normales.</a:t>
            </a:r>
          </a:p>
        </p:txBody>
      </p:sp>
    </p:spTree>
    <p:extLst>
      <p:ext uri="{BB962C8B-B14F-4D97-AF65-F5344CB8AC3E}">
        <p14:creationId xmlns:p14="http://schemas.microsoft.com/office/powerpoint/2010/main" val="410045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ctrTitle"/>
          </p:nvPr>
        </p:nvSpPr>
        <p:spPr>
          <a:xfrm>
            <a:off x="5609926" y="2081554"/>
            <a:ext cx="3298763" cy="1316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br>
              <a:rPr lang="es-ES" sz="4000" dirty="0">
                <a:latin typeface="+mj-lt"/>
              </a:rPr>
            </a:br>
            <a:br>
              <a:rPr lang="es-ES" sz="4000" dirty="0">
                <a:latin typeface="+mj-lt"/>
              </a:rPr>
            </a:br>
            <a:endParaRPr sz="4000" dirty="0">
              <a:latin typeface="+mj-lt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1634898" y="-2170967"/>
            <a:ext cx="3748500" cy="374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322700" y="-860287"/>
            <a:ext cx="1733700" cy="173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567000" y="4285650"/>
            <a:ext cx="260400" cy="26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1AC616-BDC7-4F96-B31D-8EDB1BBEA50C}"/>
              </a:ext>
            </a:extLst>
          </p:cNvPr>
          <p:cNvSpPr/>
          <p:nvPr/>
        </p:nvSpPr>
        <p:spPr>
          <a:xfrm>
            <a:off x="1036217" y="760604"/>
            <a:ext cx="6643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26" name="Picture 2" descr="Muchas Gracias | Good day wishes, Words, Lettering">
            <a:extLst>
              <a:ext uri="{FF2B5EF4-FFF2-40B4-BE49-F238E27FC236}">
                <a16:creationId xmlns:a16="http://schemas.microsoft.com/office/drawing/2014/main" id="{07C043E0-27DD-4699-93AA-C204C324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072">
            <a:off x="2069241" y="1540616"/>
            <a:ext cx="4670643" cy="30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69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420625" y="302288"/>
            <a:ext cx="4617160" cy="4538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800" dirty="0">
                <a:latin typeface="Lota"/>
                <a:cs typeface="Arial" panose="020B0604020202020204" pitchFamily="34" charset="0"/>
              </a:rPr>
              <a:t>“El maltrato infantil se define como cualquier forma de abuso o desatención que afecte a un menor de 18 años.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dirty="0">
                <a:latin typeface="Lota"/>
                <a:cs typeface="Arial" panose="020B0604020202020204" pitchFamily="34" charset="0"/>
              </a:rPr>
              <a:t>Abarca todo tipo de maltrato físico o afectivo, abuso sexual, desatención, negligencia y explotación comercial o de otra índole que vaya o pueda ir en perjuicio de la salud, el desarrollo o la dignidad del menor o poner en peligro su supervivencia en el contexto de una relación de responsabilidad, confianza o poder.”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87" name="Google Shape;187;p24"/>
          <p:cNvSpPr/>
          <p:nvPr/>
        </p:nvSpPr>
        <p:spPr>
          <a:xfrm>
            <a:off x="6114126" y="1395688"/>
            <a:ext cx="2170338" cy="2188759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latin typeface="Lota"/>
              </a:rPr>
              <a:t>Maltrato infantil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>
              <a:latin typeface="Lot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latin typeface="Lota"/>
              </a:rPr>
              <a:t>¿Qué es..?</a:t>
            </a:r>
            <a:endParaRPr sz="1800" b="1" dirty="0">
              <a:latin typeface="Lota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5550613" y="4154694"/>
            <a:ext cx="3019726" cy="648000"/>
          </a:xfrm>
          <a:prstGeom prst="rect">
            <a:avLst/>
          </a:prstGeom>
          <a:solidFill>
            <a:srgbClr val="C8EEDD">
              <a:alpha val="49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-ES" sz="1200" dirty="0">
                <a:latin typeface="Lota"/>
              </a:rPr>
              <a:t>(Organización Mundial de la Salud. Septiembre 2020)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2536880" y="2571749"/>
            <a:ext cx="1714129" cy="129525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latin typeface="Lota"/>
              </a:rPr>
              <a:t>Maltrato psicológico/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latin typeface="Lota"/>
              </a:rPr>
              <a:t>emocion</a:t>
            </a:r>
            <a:r>
              <a:rPr lang="es-ES" dirty="0"/>
              <a:t>al</a:t>
            </a:r>
            <a:endParaRPr dirty="0"/>
          </a:p>
        </p:txBody>
      </p:sp>
      <p:sp>
        <p:nvSpPr>
          <p:cNvPr id="198" name="Google Shape;198;p25"/>
          <p:cNvSpPr txBox="1"/>
          <p:nvPr/>
        </p:nvSpPr>
        <p:spPr>
          <a:xfrm>
            <a:off x="362648" y="779871"/>
            <a:ext cx="4483778" cy="714300"/>
          </a:xfrm>
          <a:prstGeom prst="rect">
            <a:avLst/>
          </a:prstGeom>
          <a:solidFill>
            <a:srgbClr val="C8EEDD">
              <a:alpha val="49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" sz="3000" dirty="0">
                <a:latin typeface="Lota"/>
              </a:rPr>
              <a:t>Maltrato Infantil: </a:t>
            </a:r>
            <a:r>
              <a:rPr lang="es-ES" sz="3000" dirty="0">
                <a:latin typeface="Lota"/>
              </a:rPr>
              <a:t>t</a:t>
            </a:r>
            <a:r>
              <a:rPr lang="es" sz="3000" dirty="0">
                <a:latin typeface="Lota"/>
              </a:rPr>
              <a:t>ipos</a:t>
            </a:r>
            <a:r>
              <a:rPr lang="es-ES" sz="3000" dirty="0">
                <a:latin typeface="Lota"/>
              </a:rPr>
              <a:t> </a:t>
            </a:r>
            <a:endParaRPr sz="3000" dirty="0">
              <a:solidFill>
                <a:srgbClr val="0E2A47"/>
              </a:solidFill>
              <a:latin typeface="Lota"/>
              <a:ea typeface="Questrial"/>
              <a:cs typeface="Questrial"/>
              <a:sym typeface="Questrial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8184085" y="266739"/>
            <a:ext cx="714000" cy="71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Google Shape;197;p25">
            <a:extLst>
              <a:ext uri="{FF2B5EF4-FFF2-40B4-BE49-F238E27FC236}">
                <a16:creationId xmlns:a16="http://schemas.microsoft.com/office/drawing/2014/main" id="{7A26AF87-B492-4CC2-8190-642214B13FAA}"/>
              </a:ext>
            </a:extLst>
          </p:cNvPr>
          <p:cNvSpPr/>
          <p:nvPr/>
        </p:nvSpPr>
        <p:spPr>
          <a:xfrm>
            <a:off x="553249" y="3219375"/>
            <a:ext cx="1478870" cy="129525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Lota"/>
              </a:rPr>
              <a:t>Maltrato Físico</a:t>
            </a:r>
            <a:endParaRPr sz="1800" dirty="0">
              <a:latin typeface="Lota"/>
            </a:endParaRPr>
          </a:p>
        </p:txBody>
      </p:sp>
      <p:sp>
        <p:nvSpPr>
          <p:cNvPr id="16" name="Google Shape;197;p25">
            <a:extLst>
              <a:ext uri="{FF2B5EF4-FFF2-40B4-BE49-F238E27FC236}">
                <a16:creationId xmlns:a16="http://schemas.microsoft.com/office/drawing/2014/main" id="{53298585-AC8D-4324-B810-ECC50868531F}"/>
              </a:ext>
            </a:extLst>
          </p:cNvPr>
          <p:cNvSpPr/>
          <p:nvPr/>
        </p:nvSpPr>
        <p:spPr>
          <a:xfrm>
            <a:off x="4755770" y="1924122"/>
            <a:ext cx="2081665" cy="129525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Lota"/>
              </a:rPr>
              <a:t>Negligencia/Abandono físico</a:t>
            </a:r>
            <a:endParaRPr sz="1800" dirty="0">
              <a:latin typeface="Lota"/>
            </a:endParaRPr>
          </a:p>
        </p:txBody>
      </p:sp>
      <p:sp>
        <p:nvSpPr>
          <p:cNvPr id="19" name="Google Shape;197;p25">
            <a:extLst>
              <a:ext uri="{FF2B5EF4-FFF2-40B4-BE49-F238E27FC236}">
                <a16:creationId xmlns:a16="http://schemas.microsoft.com/office/drawing/2014/main" id="{96CA74D3-B68C-4F0A-A62C-CE46279C170F}"/>
              </a:ext>
            </a:extLst>
          </p:cNvPr>
          <p:cNvSpPr/>
          <p:nvPr/>
        </p:nvSpPr>
        <p:spPr>
          <a:xfrm>
            <a:off x="6974656" y="1000963"/>
            <a:ext cx="1565839" cy="129525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latin typeface="Lota"/>
              </a:rPr>
              <a:t>Violencia sexual</a:t>
            </a:r>
            <a:endParaRPr sz="1800" dirty="0">
              <a:latin typeface="Lot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/>
        </p:nvSpPr>
        <p:spPr>
          <a:xfrm>
            <a:off x="294931" y="518706"/>
            <a:ext cx="4483778" cy="714300"/>
          </a:xfrm>
          <a:prstGeom prst="rect">
            <a:avLst/>
          </a:prstGeom>
          <a:solidFill>
            <a:srgbClr val="C8EEDD">
              <a:alpha val="49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" sz="3000" dirty="0">
                <a:latin typeface="Lota"/>
              </a:rPr>
              <a:t>Maltrato Infantil:  </a:t>
            </a:r>
            <a:r>
              <a:rPr lang="es-ES" sz="3000" dirty="0">
                <a:latin typeface="Lota"/>
              </a:rPr>
              <a:t> Tipos</a:t>
            </a:r>
            <a:endParaRPr sz="3000" dirty="0">
              <a:solidFill>
                <a:srgbClr val="0E2A47"/>
              </a:solidFill>
              <a:latin typeface="Lota"/>
              <a:ea typeface="Questrial"/>
              <a:cs typeface="Questrial"/>
              <a:sym typeface="Questrial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8184085" y="266739"/>
            <a:ext cx="714000" cy="71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Google Shape;197;p25">
            <a:extLst>
              <a:ext uri="{FF2B5EF4-FFF2-40B4-BE49-F238E27FC236}">
                <a16:creationId xmlns:a16="http://schemas.microsoft.com/office/drawing/2014/main" id="{36EEDE3F-9504-4226-A2F6-FCDC081E1C30}"/>
              </a:ext>
            </a:extLst>
          </p:cNvPr>
          <p:cNvSpPr/>
          <p:nvPr/>
        </p:nvSpPr>
        <p:spPr>
          <a:xfrm>
            <a:off x="5030278" y="3106227"/>
            <a:ext cx="1693444" cy="129525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Lota"/>
              </a:rPr>
              <a:t>Mendicidad</a:t>
            </a:r>
            <a:endParaRPr sz="1600" dirty="0">
              <a:latin typeface="Lota"/>
            </a:endParaRPr>
          </a:p>
        </p:txBody>
      </p:sp>
      <p:sp>
        <p:nvSpPr>
          <p:cNvPr id="9" name="Google Shape;197;p25">
            <a:extLst>
              <a:ext uri="{FF2B5EF4-FFF2-40B4-BE49-F238E27FC236}">
                <a16:creationId xmlns:a16="http://schemas.microsoft.com/office/drawing/2014/main" id="{756A7B48-4EEE-4A4B-9A3B-B4C1189B95B8}"/>
              </a:ext>
            </a:extLst>
          </p:cNvPr>
          <p:cNvSpPr/>
          <p:nvPr/>
        </p:nvSpPr>
        <p:spPr>
          <a:xfrm>
            <a:off x="1210265" y="1810974"/>
            <a:ext cx="1576904" cy="129525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Corrupción de Menores</a:t>
            </a:r>
            <a:endParaRPr dirty="0"/>
          </a:p>
        </p:txBody>
      </p:sp>
      <p:sp>
        <p:nvSpPr>
          <p:cNvPr id="10" name="Google Shape;197;p25">
            <a:extLst>
              <a:ext uri="{FF2B5EF4-FFF2-40B4-BE49-F238E27FC236}">
                <a16:creationId xmlns:a16="http://schemas.microsoft.com/office/drawing/2014/main" id="{D2F1740B-F2AA-428B-8547-FEC84EF55E9E}"/>
              </a:ext>
            </a:extLst>
          </p:cNvPr>
          <p:cNvSpPr/>
          <p:nvPr/>
        </p:nvSpPr>
        <p:spPr>
          <a:xfrm>
            <a:off x="3576840" y="1610266"/>
            <a:ext cx="1693444" cy="129525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Lota"/>
              </a:rPr>
              <a:t>Maltrato institucional</a:t>
            </a:r>
            <a:endParaRPr sz="1600" dirty="0">
              <a:latin typeface="Lota"/>
            </a:endParaRPr>
          </a:p>
        </p:txBody>
      </p:sp>
      <p:sp>
        <p:nvSpPr>
          <p:cNvPr id="11" name="Google Shape;197;p25">
            <a:extLst>
              <a:ext uri="{FF2B5EF4-FFF2-40B4-BE49-F238E27FC236}">
                <a16:creationId xmlns:a16="http://schemas.microsoft.com/office/drawing/2014/main" id="{34E9CCEF-B6A4-4946-83FC-250F1EE295B9}"/>
              </a:ext>
            </a:extLst>
          </p:cNvPr>
          <p:cNvSpPr/>
          <p:nvPr/>
        </p:nvSpPr>
        <p:spPr>
          <a:xfrm>
            <a:off x="6161083" y="1487160"/>
            <a:ext cx="1772651" cy="129525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Lota"/>
              </a:rPr>
              <a:t>Síndrome de Manchausen por poderes</a:t>
            </a:r>
            <a:endParaRPr sz="1600" dirty="0">
              <a:latin typeface="Lota"/>
            </a:endParaRPr>
          </a:p>
        </p:txBody>
      </p:sp>
      <p:sp>
        <p:nvSpPr>
          <p:cNvPr id="12" name="Google Shape;197;p25">
            <a:extLst>
              <a:ext uri="{FF2B5EF4-FFF2-40B4-BE49-F238E27FC236}">
                <a16:creationId xmlns:a16="http://schemas.microsoft.com/office/drawing/2014/main" id="{3E76512A-561E-46BA-A781-1B10B70215E0}"/>
              </a:ext>
            </a:extLst>
          </p:cNvPr>
          <p:cNvSpPr/>
          <p:nvPr/>
        </p:nvSpPr>
        <p:spPr>
          <a:xfrm>
            <a:off x="2536820" y="3362259"/>
            <a:ext cx="1576904" cy="129525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Lota"/>
              </a:rPr>
              <a:t>Maltrato perinata</a:t>
            </a:r>
            <a:r>
              <a:rPr lang="es-ES" dirty="0"/>
              <a:t>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829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3602427" y="560666"/>
            <a:ext cx="5005877" cy="4424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buNone/>
            </a:pPr>
            <a:r>
              <a:rPr lang="es-ES" dirty="0">
                <a:latin typeface="+mn-lt"/>
              </a:rPr>
              <a:t> </a:t>
            </a:r>
            <a:r>
              <a:rPr lang="es-ES" sz="1800" dirty="0">
                <a:latin typeface="Lota"/>
              </a:rPr>
              <a:t>Acción no accidental de algún adulto que provoca daño físico o enfermedad en el niño/a, o que le coloca en grave riesgo de padecerlo como consecuencia de alguna negligencia intencionada.</a:t>
            </a:r>
            <a:endParaRPr lang="es-ES" sz="1800" dirty="0">
              <a:solidFill>
                <a:srgbClr val="0E2A47"/>
              </a:solidFill>
              <a:latin typeface="Lota"/>
            </a:endParaRPr>
          </a:p>
          <a:p>
            <a:pPr marL="139700" lvl="0" indent="0" algn="just">
              <a:buNone/>
            </a:pPr>
            <a:endParaRPr lang="es-ES" sz="1800" dirty="0">
              <a:solidFill>
                <a:srgbClr val="0E2A47"/>
              </a:solidFill>
              <a:latin typeface="Lota"/>
            </a:endParaRPr>
          </a:p>
          <a:p>
            <a:pPr marL="139700" lvl="0" indent="0" algn="just">
              <a:buNone/>
            </a:pPr>
            <a:r>
              <a:rPr lang="es-ES" sz="1800" dirty="0">
                <a:solidFill>
                  <a:srgbClr val="0E2A47"/>
                </a:solidFill>
                <a:latin typeface="Lota"/>
              </a:rPr>
              <a:t>Algunos </a:t>
            </a:r>
            <a:r>
              <a:rPr lang="es-ES" sz="1800" b="1" dirty="0">
                <a:solidFill>
                  <a:srgbClr val="0E2A47"/>
                </a:solidFill>
                <a:latin typeface="Lota"/>
              </a:rPr>
              <a:t>indicadores</a:t>
            </a:r>
            <a:r>
              <a:rPr lang="es-ES" sz="1800" dirty="0">
                <a:solidFill>
                  <a:srgbClr val="0E2A47"/>
                </a:solidFill>
                <a:latin typeface="Lota"/>
              </a:rPr>
              <a:t> de maltrato físicos:</a:t>
            </a:r>
          </a:p>
          <a:p>
            <a:pPr marL="139700" indent="0" algn="just">
              <a:buNone/>
            </a:pPr>
            <a:r>
              <a:rPr lang="es-ES" sz="1800" dirty="0">
                <a:latin typeface="Lota"/>
              </a:rPr>
              <a:t>Heridas, magulladuras o moratones, quemaduras, fracturas, torceduras o dislocaciones, señales de mordeduras humanas, cortes, pinchazos, lesiones internas, asfixia o ahogamiento, hemorragias intracraneales o retinianas por sacudidas.</a:t>
            </a:r>
            <a:endParaRPr lang="es-ES" sz="1800" dirty="0">
              <a:solidFill>
                <a:srgbClr val="0E2A47"/>
              </a:solidFill>
              <a:latin typeface="Lota"/>
            </a:endParaRPr>
          </a:p>
          <a:p>
            <a:pPr marL="139700" lvl="0" indent="0" algn="just">
              <a:buNone/>
            </a:pPr>
            <a:endParaRPr lang="es-ES" sz="1000" dirty="0"/>
          </a:p>
          <a:p>
            <a:pPr marL="0" lvl="0" indent="0" algn="just">
              <a:buNone/>
            </a:pPr>
            <a:r>
              <a:rPr lang="es-ES" sz="1000" dirty="0">
                <a:latin typeface="Lota"/>
              </a:rPr>
              <a:t>*</a:t>
            </a:r>
            <a:r>
              <a:rPr lang="es-ES" sz="1000" i="1" dirty="0">
                <a:latin typeface="Lota"/>
              </a:rPr>
              <a:t>Jesús Palacios, M. Carmen Moreno &amp; Jesús Jiménez (1995) El maltrato  infantil: concepto, tipos, etiología, Infancia y Aprendizaje, 18:71, 7-21, DOI: 10.1174/02103709560575442</a:t>
            </a:r>
            <a:endParaRPr lang="es-ES" sz="1000" i="1" dirty="0">
              <a:solidFill>
                <a:srgbClr val="0E2A47"/>
              </a:solidFill>
              <a:latin typeface="Lota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749807" y="1697550"/>
            <a:ext cx="2165865" cy="174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2000" dirty="0">
                <a:latin typeface="Algerian" panose="04020705040A02060702" pitchFamily="82" charset="0"/>
              </a:rPr>
              <a:t>Maltrato Físico</a:t>
            </a:r>
            <a:endParaRPr sz="2000" dirty="0">
              <a:latin typeface="Algerian" panose="04020705040A02060702" pitchFamily="82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10BE6E9-47E9-4A35-A910-8489C42C2A08}"/>
              </a:ext>
            </a:extLst>
          </p:cNvPr>
          <p:cNvCxnSpPr>
            <a:cxnSpLocks/>
          </p:cNvCxnSpPr>
          <p:nvPr/>
        </p:nvCxnSpPr>
        <p:spPr>
          <a:xfrm>
            <a:off x="3332205" y="1162374"/>
            <a:ext cx="0" cy="333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5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2798071" y="136994"/>
            <a:ext cx="6013690" cy="48190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buNone/>
            </a:pPr>
            <a:endParaRPr lang="es-ES" dirty="0"/>
          </a:p>
          <a:p>
            <a:pPr marL="139700" lvl="0" indent="0" algn="just">
              <a:buNone/>
            </a:pPr>
            <a:r>
              <a:rPr lang="es-ES" sz="1700" dirty="0">
                <a:latin typeface="Lota"/>
              </a:rPr>
              <a:t>El fracaso en  proporcionar al niño un entorno apropiado </a:t>
            </a:r>
          </a:p>
          <a:p>
            <a:pPr marL="139700" lvl="0" indent="0" algn="just">
              <a:buNone/>
            </a:pPr>
            <a:r>
              <a:rPr lang="es-ES" sz="1700" dirty="0">
                <a:latin typeface="Lota"/>
              </a:rPr>
              <a:t>evolutivamente y de apoyo, incluido la carencia de una figura primaria de apego . Así como provocar le daño en su desarrollo mental, espiritual moral y social.</a:t>
            </a:r>
          </a:p>
          <a:p>
            <a:pPr marL="139700" lvl="0" indent="0" algn="just">
              <a:buNone/>
            </a:pPr>
            <a:endParaRPr lang="es-ES" sz="1700" dirty="0">
              <a:latin typeface="Lota"/>
            </a:endParaRPr>
          </a:p>
          <a:p>
            <a:pPr marL="139700" lvl="0" indent="0">
              <a:buNone/>
            </a:pPr>
            <a:r>
              <a:rPr lang="es-ES" sz="1700" dirty="0">
                <a:latin typeface="Lota"/>
              </a:rPr>
              <a:t>Algunas </a:t>
            </a:r>
            <a:r>
              <a:rPr lang="es-ES" sz="1700" b="1" dirty="0">
                <a:latin typeface="Lota"/>
              </a:rPr>
              <a:t>formas </a:t>
            </a:r>
            <a:r>
              <a:rPr lang="es-ES" sz="1700" dirty="0">
                <a:latin typeface="Lota"/>
              </a:rPr>
              <a:t>de maltrato emocional:</a:t>
            </a:r>
          </a:p>
          <a:p>
            <a:pPr marL="139700" lvl="0" indent="0">
              <a:buNone/>
            </a:pPr>
            <a:endParaRPr lang="es-ES" sz="1700" dirty="0">
              <a:latin typeface="Lota"/>
            </a:endParaRPr>
          </a:p>
          <a:p>
            <a:pPr marL="139700" lvl="0" indent="0" algn="just">
              <a:buNone/>
            </a:pPr>
            <a:r>
              <a:rPr lang="es-ES" sz="1700" dirty="0">
                <a:latin typeface="Lota"/>
              </a:rPr>
              <a:t>T</a:t>
            </a:r>
            <a:r>
              <a:rPr lang="es-ES" sz="1700" dirty="0">
                <a:solidFill>
                  <a:srgbClr val="0E2A47"/>
                </a:solidFill>
                <a:latin typeface="Lota"/>
              </a:rPr>
              <a:t>rato denigrante, actos culpabilizantes y discriminatorios  hostilidad verbal con insultos, critica,  amenaza de abandono. Así como, el rechazo, la carencia afectiva, el aislamiento o  incomunicación que impida la interacción y estimulación afectivo-emocional.</a:t>
            </a:r>
          </a:p>
          <a:p>
            <a:pPr marL="139700" indent="0" algn="just">
              <a:buNone/>
            </a:pPr>
            <a:endParaRPr lang="es-ES" sz="1000" i="1" dirty="0">
              <a:latin typeface="Lota"/>
            </a:endParaRPr>
          </a:p>
          <a:p>
            <a:pPr marL="139700" indent="0" algn="just">
              <a:buNone/>
            </a:pPr>
            <a:endParaRPr lang="es-ES" sz="1000" i="1" dirty="0">
              <a:latin typeface="Lota"/>
            </a:endParaRPr>
          </a:p>
          <a:p>
            <a:pPr marL="139700" indent="0" algn="just">
              <a:buNone/>
            </a:pPr>
            <a:r>
              <a:rPr lang="es-ES" sz="1000" i="1" dirty="0">
                <a:latin typeface="Lota"/>
              </a:rPr>
              <a:t>Pérez Candas JI, Ordóñez Alonso MA, Amador Tejón V. Maltrato emocional, Form Act Pediatr Aten Prim. 2018;11(4);215-24.. *The International Society for Prevention of Child Abuse and Neglect” ISPACAN.</a:t>
            </a:r>
          </a:p>
          <a:p>
            <a:pPr marL="139700" lvl="0" indent="0" algn="just">
              <a:buNone/>
            </a:pPr>
            <a:endParaRPr lang="es-ES" sz="1000" dirty="0"/>
          </a:p>
        </p:txBody>
      </p:sp>
      <p:sp>
        <p:nvSpPr>
          <p:cNvPr id="187" name="Google Shape;187;p24"/>
          <p:cNvSpPr/>
          <p:nvPr/>
        </p:nvSpPr>
        <p:spPr>
          <a:xfrm>
            <a:off x="332240" y="1551246"/>
            <a:ext cx="1814464" cy="174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dirty="0">
                <a:latin typeface="Algerian" panose="04020705040A02060702" pitchFamily="82" charset="0"/>
              </a:rPr>
              <a:t>Maltrato psicológico/</a:t>
            </a:r>
          </a:p>
          <a:p>
            <a:pPr lvl="0" algn="ctr"/>
            <a:r>
              <a:rPr lang="es-ES" dirty="0">
                <a:latin typeface="Algerian" panose="04020705040A02060702" pitchFamily="82" charset="0"/>
              </a:rPr>
              <a:t>emocional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BBAB882-3C51-4BB3-89B0-7663BF4642CC}"/>
              </a:ext>
            </a:extLst>
          </p:cNvPr>
          <p:cNvCxnSpPr>
            <a:cxnSpLocks/>
          </p:cNvCxnSpPr>
          <p:nvPr/>
        </p:nvCxnSpPr>
        <p:spPr>
          <a:xfrm>
            <a:off x="2602971" y="1086233"/>
            <a:ext cx="0" cy="333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4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3205457" y="118706"/>
            <a:ext cx="4570276" cy="740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ctr">
              <a:buNone/>
            </a:pPr>
            <a:r>
              <a:rPr lang="es-ES" sz="2000" b="1" i="1" dirty="0">
                <a:latin typeface="Lota"/>
              </a:rPr>
              <a:t>…en   los  menores                          </a:t>
            </a:r>
          </a:p>
        </p:txBody>
      </p:sp>
      <p:sp>
        <p:nvSpPr>
          <p:cNvPr id="187" name="Google Shape;187;p24"/>
          <p:cNvSpPr/>
          <p:nvPr/>
        </p:nvSpPr>
        <p:spPr>
          <a:xfrm>
            <a:off x="470920" y="2752245"/>
            <a:ext cx="2106158" cy="174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>
              <a:buNone/>
            </a:pPr>
            <a:r>
              <a:rPr lang="es-ES" sz="1600" i="1" dirty="0">
                <a:latin typeface="Lota"/>
              </a:rPr>
              <a:t>Algunos </a:t>
            </a:r>
            <a:r>
              <a:rPr lang="es-ES" sz="1600" b="1" i="1" dirty="0">
                <a:latin typeface="Lota"/>
              </a:rPr>
              <a:t>indicadores </a:t>
            </a:r>
            <a:r>
              <a:rPr lang="es-ES" sz="1600" i="1" dirty="0">
                <a:latin typeface="Lota"/>
              </a:rPr>
              <a:t>de maltrato emocional</a:t>
            </a:r>
            <a:r>
              <a:rPr lang="es-ES" sz="1600" dirty="0">
                <a:latin typeface="Lota"/>
              </a:rPr>
              <a:t>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98C5D62-C0F4-4DCF-A41E-93B58563E3B6}"/>
              </a:ext>
            </a:extLst>
          </p:cNvPr>
          <p:cNvSpPr/>
          <p:nvPr/>
        </p:nvSpPr>
        <p:spPr>
          <a:xfrm>
            <a:off x="3243349" y="859419"/>
            <a:ext cx="5782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Lato"/>
                <a:ea typeface="+mn-ea"/>
                <a:cs typeface="+mn-cs"/>
              </a:rPr>
              <a:t>Llamadas de atención </a:t>
            </a:r>
          </a:p>
          <a:p>
            <a:pPr lvl="0"/>
            <a:endParaRPr lang="es-ES" sz="1600" dirty="0">
              <a:solidFill>
                <a:schemeClr val="tx1"/>
              </a:solidFill>
              <a:latin typeface="Lato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Lato"/>
                <a:ea typeface="+mn-ea"/>
                <a:cs typeface="+mn-cs"/>
              </a:rPr>
              <a:t>T</a:t>
            </a:r>
            <a:r>
              <a:rPr lang="es-ES" sz="1600" dirty="0">
                <a:solidFill>
                  <a:schemeClr val="tx1"/>
                </a:solidFill>
                <a:latin typeface="Lato"/>
              </a:rPr>
              <a:t>risteza, apatía</a:t>
            </a:r>
          </a:p>
          <a:p>
            <a:pPr lvl="0"/>
            <a:endParaRPr lang="es-ES" sz="1600" dirty="0">
              <a:solidFill>
                <a:schemeClr val="tx1"/>
              </a:solidFill>
              <a:latin typeface="Lato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Lato"/>
                <a:ea typeface="+mn-ea"/>
                <a:cs typeface="+mn-cs"/>
              </a:rPr>
              <a:t>juegan solos</a:t>
            </a:r>
          </a:p>
          <a:p>
            <a:pPr lvl="0"/>
            <a:r>
              <a:rPr lang="es-ES" sz="1600" dirty="0">
                <a:solidFill>
                  <a:schemeClr val="tx1"/>
                </a:solidFill>
                <a:latin typeface="Lato"/>
                <a:ea typeface="+mn-ea"/>
                <a:cs typeface="+mn-cs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latin typeface="Lato"/>
                <a:ea typeface="+mn-ea"/>
                <a:cs typeface="+mn-cs"/>
              </a:rPr>
              <a:t>lloran sin</a:t>
            </a:r>
            <a:r>
              <a:rPr lang="es-ES" sz="1600" dirty="0">
                <a:solidFill>
                  <a:srgbClr val="1A0E4B"/>
                </a:solidFill>
                <a:latin typeface="Lato"/>
                <a:ea typeface="+mn-ea"/>
                <a:cs typeface="+mn-cs"/>
              </a:rPr>
              <a:t> una causa</a:t>
            </a:r>
          </a:p>
          <a:p>
            <a:pPr lvl="0"/>
            <a:endParaRPr lang="es-ES" sz="1600" dirty="0">
              <a:solidFill>
                <a:srgbClr val="1A0E4B"/>
              </a:solidFill>
              <a:latin typeface="Lato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A0E4B"/>
                </a:solidFill>
                <a:latin typeface="Lato"/>
                <a:ea typeface="+mn-ea"/>
                <a:cs typeface="+mn-cs"/>
              </a:rPr>
              <a:t>Retraso del desarrollo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1A0E4B"/>
              </a:solidFill>
              <a:latin typeface="Lato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A0E4B"/>
                </a:solidFill>
                <a:latin typeface="Lato"/>
                <a:ea typeface="+mn-ea"/>
                <a:cs typeface="+mn-cs"/>
              </a:rPr>
              <a:t> Retraso en el aprendizaje</a:t>
            </a:r>
          </a:p>
          <a:p>
            <a:pPr lvl="0"/>
            <a:r>
              <a:rPr lang="es-ES" sz="1600" dirty="0">
                <a:solidFill>
                  <a:srgbClr val="1A0E4B"/>
                </a:solidFill>
                <a:latin typeface="Lato"/>
                <a:ea typeface="+mn-ea"/>
                <a:cs typeface="+mn-cs"/>
              </a:rPr>
              <a:t>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A0E4B"/>
                </a:solidFill>
                <a:latin typeface="Lato"/>
                <a:ea typeface="+mn-ea"/>
                <a:cs typeface="+mn-cs"/>
              </a:rPr>
              <a:t>Problemas en el control de esfínteres.</a:t>
            </a:r>
          </a:p>
          <a:p>
            <a:pPr lvl="0"/>
            <a:endParaRPr lang="es-ES" sz="1600" dirty="0">
              <a:solidFill>
                <a:srgbClr val="1A0E4B"/>
              </a:solidFill>
              <a:latin typeface="Lato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1A0E4B"/>
                </a:solidFill>
                <a:latin typeface="Lato"/>
                <a:ea typeface="+mn-ea"/>
                <a:cs typeface="+mn-cs"/>
              </a:rPr>
              <a:t>Conductas regresivas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FC3BD0A-96DA-49EF-82D6-0D82D3437E72}"/>
              </a:ext>
            </a:extLst>
          </p:cNvPr>
          <p:cNvSpPr/>
          <p:nvPr/>
        </p:nvSpPr>
        <p:spPr>
          <a:xfrm>
            <a:off x="6229350" y="1232922"/>
            <a:ext cx="1390651" cy="36272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FAE287-21F5-4544-96DD-F4DA875877C2}"/>
              </a:ext>
            </a:extLst>
          </p:cNvPr>
          <p:cNvSpPr txBox="1"/>
          <p:nvPr/>
        </p:nvSpPr>
        <p:spPr>
          <a:xfrm>
            <a:off x="5414398" y="564019"/>
            <a:ext cx="3397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>
              <a:latin typeface="Lato"/>
            </a:endParaRPr>
          </a:p>
          <a:p>
            <a:endParaRPr lang="es-ES" sz="1600" dirty="0">
              <a:latin typeface="Lato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Google Shape;187;p24">
            <a:extLst>
              <a:ext uri="{FF2B5EF4-FFF2-40B4-BE49-F238E27FC236}">
                <a16:creationId xmlns:a16="http://schemas.microsoft.com/office/drawing/2014/main" id="{07142E53-55CF-4866-819A-B0674021990D}"/>
              </a:ext>
            </a:extLst>
          </p:cNvPr>
          <p:cNvSpPr/>
          <p:nvPr/>
        </p:nvSpPr>
        <p:spPr>
          <a:xfrm>
            <a:off x="470920" y="859419"/>
            <a:ext cx="2106158" cy="174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1600" dirty="0">
                <a:latin typeface="Algerian" panose="04020705040A02060702" pitchFamily="82" charset="0"/>
              </a:rPr>
              <a:t>Maltrato psicológico/</a:t>
            </a:r>
          </a:p>
          <a:p>
            <a:pPr lvl="0" algn="ctr"/>
            <a:r>
              <a:rPr lang="es-ES" sz="1600" dirty="0">
                <a:latin typeface="Algerian" panose="04020705040A02060702" pitchFamily="82" charset="0"/>
              </a:rPr>
              <a:t>emocional</a:t>
            </a:r>
          </a:p>
        </p:txBody>
      </p:sp>
    </p:spTree>
    <p:extLst>
      <p:ext uri="{BB962C8B-B14F-4D97-AF65-F5344CB8AC3E}">
        <p14:creationId xmlns:p14="http://schemas.microsoft.com/office/powerpoint/2010/main" val="340201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3619504" y="566596"/>
            <a:ext cx="5192258" cy="4576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buNone/>
            </a:pPr>
            <a:endParaRPr lang="es-ES" dirty="0"/>
          </a:p>
          <a:p>
            <a:pPr marL="139700" lvl="0" indent="0" algn="just">
              <a:buNone/>
            </a:pPr>
            <a:r>
              <a:rPr lang="es-ES" sz="1600" dirty="0">
                <a:latin typeface="Lato"/>
              </a:rPr>
              <a:t> La falta de atención y falta de cobertura de las necesidades básicas del niño/a, bien sea de forma temporal o permanente, por parte de los adultos responsables. </a:t>
            </a:r>
          </a:p>
          <a:p>
            <a:pPr marL="139700" lvl="0" indent="0" algn="just">
              <a:buNone/>
            </a:pPr>
            <a:endParaRPr lang="es-ES" sz="1600" dirty="0">
              <a:latin typeface="Lato"/>
            </a:endParaRPr>
          </a:p>
          <a:p>
            <a:pPr marL="139700" lvl="0" indent="0" algn="just">
              <a:buNone/>
            </a:pPr>
            <a:r>
              <a:rPr lang="es-ES" sz="1600" dirty="0">
                <a:latin typeface="Lato"/>
              </a:rPr>
              <a:t>Entre algunos de los indicadores:</a:t>
            </a:r>
          </a:p>
          <a:p>
            <a:pPr marL="139700" lvl="0" indent="0" algn="just">
              <a:buNone/>
            </a:pPr>
            <a:endParaRPr lang="es-ES" sz="1600" dirty="0">
              <a:latin typeface="Lato"/>
            </a:endParaRPr>
          </a:p>
          <a:p>
            <a:pPr marL="139700" lvl="0" indent="0" algn="just">
              <a:buNone/>
            </a:pPr>
            <a:r>
              <a:rPr lang="es-ES" sz="1600" dirty="0">
                <a:latin typeface="Lato"/>
              </a:rPr>
              <a:t>La falta de cobertura de alimentos, higiene, ropa, seguimiento y tratamientos médicos, falta de atención protectora o educativa, exposición a situaciones de peligro para su integridad física, horarios inadecuados, absentismo escolar, entre otras.</a:t>
            </a:r>
          </a:p>
          <a:p>
            <a:pPr marL="139700" lvl="0" indent="0" algn="just">
              <a:buNone/>
            </a:pPr>
            <a:endParaRPr lang="es-ES" dirty="0">
              <a:latin typeface="Arial "/>
            </a:endParaRPr>
          </a:p>
          <a:p>
            <a:pPr marL="139700" lvl="0" indent="0" algn="just">
              <a:buNone/>
            </a:pPr>
            <a:r>
              <a:rPr lang="es-ES" dirty="0">
                <a:latin typeface="Arial "/>
              </a:rPr>
              <a:t> </a:t>
            </a:r>
            <a:r>
              <a:rPr lang="es-ES" sz="1000" i="1" dirty="0">
                <a:latin typeface="Lato"/>
              </a:rPr>
              <a:t>(</a:t>
            </a:r>
            <a:r>
              <a:rPr lang="es-ES" sz="1000" i="1" dirty="0">
                <a:latin typeface="Lato"/>
                <a:hlinkClick r:id="rId3"/>
              </a:rPr>
              <a:t>González y </a:t>
            </a:r>
            <a:r>
              <a:rPr lang="es-ES" sz="1000" i="1" dirty="0" err="1">
                <a:latin typeface="Lato"/>
                <a:hlinkClick r:id="rId3"/>
              </a:rPr>
              <a:t>Guinart</a:t>
            </a:r>
            <a:r>
              <a:rPr lang="es-ES" sz="1000" i="1" dirty="0">
                <a:latin typeface="Lato"/>
                <a:hlinkClick r:id="rId3"/>
              </a:rPr>
              <a:t>, 2011</a:t>
            </a:r>
            <a:r>
              <a:rPr lang="es-ES" sz="1000" i="1" dirty="0">
                <a:latin typeface="Lato"/>
              </a:rPr>
              <a:t>)</a:t>
            </a:r>
            <a:r>
              <a:rPr lang="es-ES" dirty="0">
                <a:latin typeface="Lato"/>
              </a:rPr>
              <a:t>.</a:t>
            </a:r>
            <a:endParaRPr lang="es-ES" sz="1000" i="1" dirty="0">
              <a:solidFill>
                <a:srgbClr val="0E2A47"/>
              </a:solidFill>
              <a:latin typeface="Lato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750351" y="1755648"/>
            <a:ext cx="1989756" cy="197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dirty="0">
                <a:latin typeface="Algerian" panose="04020705040A02060702" pitchFamily="82" charset="0"/>
              </a:rPr>
              <a:t>Negligencia/Abandono físico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8140221-066B-4048-A737-097A005AEC21}"/>
              </a:ext>
            </a:extLst>
          </p:cNvPr>
          <p:cNvCxnSpPr>
            <a:cxnSpLocks/>
          </p:cNvCxnSpPr>
          <p:nvPr/>
        </p:nvCxnSpPr>
        <p:spPr>
          <a:xfrm>
            <a:off x="3179805" y="1186886"/>
            <a:ext cx="0" cy="333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09926"/>
      </p:ext>
    </p:extLst>
  </p:cSld>
  <p:clrMapOvr>
    <a:masterClrMapping/>
  </p:clrMapOvr>
</p:sld>
</file>

<file path=ppt/theme/theme1.xml><?xml version="1.0" encoding="utf-8"?>
<a:theme xmlns:a="http://schemas.openxmlformats.org/drawingml/2006/main" name="Parts of a Circle by Slidesgo">
  <a:themeElements>
    <a:clrScheme name="Simple Light">
      <a:dk1>
        <a:srgbClr val="1A0E4B"/>
      </a:dk1>
      <a:lt1>
        <a:srgbClr val="FFFFFF"/>
      </a:lt1>
      <a:dk2>
        <a:srgbClr val="FF83AE"/>
      </a:dk2>
      <a:lt2>
        <a:srgbClr val="F1F093"/>
      </a:lt2>
      <a:accent1>
        <a:srgbClr val="C8EED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0E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1601</Words>
  <Application>Microsoft Office PowerPoint</Application>
  <PresentationFormat>Presentación en pantalla (16:9)</PresentationFormat>
  <Paragraphs>217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Algerian</vt:lpstr>
      <vt:lpstr>Arial</vt:lpstr>
      <vt:lpstr>Arial </vt:lpstr>
      <vt:lpstr>Courier New</vt:lpstr>
      <vt:lpstr>Helvetica</vt:lpstr>
      <vt:lpstr>Lato</vt:lpstr>
      <vt:lpstr>Lota</vt:lpstr>
      <vt:lpstr>Nunito Light</vt:lpstr>
      <vt:lpstr>Public Sans Black</vt:lpstr>
      <vt:lpstr>Questrial</vt:lpstr>
      <vt:lpstr>Times New Roman</vt:lpstr>
      <vt:lpstr>Wingdings</vt:lpstr>
      <vt:lpstr>Parts of a Circle by Slidesgo</vt:lpstr>
      <vt:lpstr>DETECTAR, CONOCER Y PREVENIR Una mirada desde la práctica  en los Juzgados y Fiscalía de Menores. </vt:lpstr>
      <vt:lpstr>Maltrato infantil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de riesgo</vt:lpstr>
      <vt:lpstr>Factores individuales de riesgo</vt:lpstr>
      <vt:lpstr>Factores de riesgo familiares</vt:lpstr>
      <vt:lpstr>Factores de riesgo  Socio- Culturales </vt:lpstr>
      <vt:lpstr>Presentación de PowerPoint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Maltrato infantil</dc:title>
  <dc:creator>Usuario</dc:creator>
  <cp:lastModifiedBy>Usuario</cp:lastModifiedBy>
  <cp:revision>111</cp:revision>
  <dcterms:modified xsi:type="dcterms:W3CDTF">2024-04-15T22:13:24Z</dcterms:modified>
</cp:coreProperties>
</file>