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7" r:id="rId11"/>
    <p:sldId id="269" r:id="rId12"/>
    <p:sldId id="266" r:id="rId13"/>
    <p:sldId id="271" r:id="rId14"/>
    <p:sldId id="268" r:id="rId15"/>
    <p:sldId id="272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2" autoAdjust="0"/>
    <p:restoredTop sz="94673" autoAdjust="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C174-E114-423D-B16B-D5B236AA2023}" type="datetimeFigureOut">
              <a:rPr lang="es-ES" smtClean="0"/>
              <a:pPr/>
              <a:t>16/04/2024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670C-64FA-43D3-9CA4-B6D1ADEF24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C174-E114-423D-B16B-D5B236AA2023}" type="datetimeFigureOut">
              <a:rPr lang="es-ES" smtClean="0"/>
              <a:pPr/>
              <a:t>16/04/2024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670C-64FA-43D3-9CA4-B6D1ADEF24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C174-E114-423D-B16B-D5B236AA2023}" type="datetimeFigureOut">
              <a:rPr lang="es-ES" smtClean="0"/>
              <a:pPr/>
              <a:t>16/04/2024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670C-64FA-43D3-9CA4-B6D1ADEF24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C174-E114-423D-B16B-D5B236AA2023}" type="datetimeFigureOut">
              <a:rPr lang="es-ES" smtClean="0"/>
              <a:pPr/>
              <a:t>16/04/2024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670C-64FA-43D3-9CA4-B6D1ADEF24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C174-E114-423D-B16B-D5B236AA2023}" type="datetimeFigureOut">
              <a:rPr lang="es-ES" smtClean="0"/>
              <a:pPr/>
              <a:t>16/04/2024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670C-64FA-43D3-9CA4-B6D1ADEF24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C174-E114-423D-B16B-D5B236AA2023}" type="datetimeFigureOut">
              <a:rPr lang="es-ES" smtClean="0"/>
              <a:pPr/>
              <a:t>16/04/2024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670C-64FA-43D3-9CA4-B6D1ADEF24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C174-E114-423D-B16B-D5B236AA2023}" type="datetimeFigureOut">
              <a:rPr lang="es-ES" smtClean="0"/>
              <a:pPr/>
              <a:t>16/04/2024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670C-64FA-43D3-9CA4-B6D1ADEF24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C174-E114-423D-B16B-D5B236AA2023}" type="datetimeFigureOut">
              <a:rPr lang="es-ES" smtClean="0"/>
              <a:pPr/>
              <a:t>16/04/2024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670C-64FA-43D3-9CA4-B6D1ADEF24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C174-E114-423D-B16B-D5B236AA2023}" type="datetimeFigureOut">
              <a:rPr lang="es-ES" smtClean="0"/>
              <a:pPr/>
              <a:t>16/04/2024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670C-64FA-43D3-9CA4-B6D1ADEF24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C174-E114-423D-B16B-D5B236AA2023}" type="datetimeFigureOut">
              <a:rPr lang="es-ES" smtClean="0"/>
              <a:pPr/>
              <a:t>16/04/2024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670C-64FA-43D3-9CA4-B6D1ADEF24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C174-E114-423D-B16B-D5B236AA2023}" type="datetimeFigureOut">
              <a:rPr lang="es-ES" smtClean="0"/>
              <a:pPr/>
              <a:t>16/04/2024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670C-64FA-43D3-9CA4-B6D1ADEF24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0C174-E114-423D-B16B-D5B236AA2023}" type="datetimeFigureOut">
              <a:rPr lang="es-ES" smtClean="0"/>
              <a:pPr/>
              <a:t>16/04/2024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0670C-64FA-43D3-9CA4-B6D1ADEF24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>
                <a:solidFill>
                  <a:srgbClr val="FF0066"/>
                </a:solidFill>
              </a:rPr>
              <a:t/>
            </a:r>
            <a:br>
              <a:rPr lang="es-ES" dirty="0">
                <a:solidFill>
                  <a:srgbClr val="FF0066"/>
                </a:solidFill>
              </a:rPr>
            </a:br>
            <a:r>
              <a:rPr lang="es-ES" dirty="0">
                <a:solidFill>
                  <a:srgbClr val="FF0066"/>
                </a:solidFill>
              </a:rPr>
              <a:t> </a:t>
            </a:r>
            <a:r>
              <a:rPr lang="es-ES" b="1" i="1" dirty="0">
                <a:solidFill>
                  <a:srgbClr val="CC0066"/>
                </a:solidFill>
              </a:rPr>
              <a:t>DETECTAR, CONOCER Y </a:t>
            </a:r>
            <a:r>
              <a:rPr lang="es-ES" b="1" i="1" dirty="0" smtClean="0">
                <a:solidFill>
                  <a:srgbClr val="CC0066"/>
                </a:solidFill>
              </a:rPr>
              <a:t>PREVENIR</a:t>
            </a:r>
            <a:r>
              <a:rPr lang="es-ES" dirty="0" smtClean="0">
                <a:solidFill>
                  <a:srgbClr val="CC0066"/>
                </a:solidFill>
              </a:rPr>
              <a:t> </a:t>
            </a:r>
            <a:r>
              <a:rPr lang="es-ES" dirty="0">
                <a:solidFill>
                  <a:srgbClr val="CC0066"/>
                </a:solidFill>
              </a:rPr>
              <a:t/>
            </a:r>
            <a:br>
              <a:rPr lang="es-ES" dirty="0">
                <a:solidFill>
                  <a:srgbClr val="CC0066"/>
                </a:solidFill>
              </a:rPr>
            </a:br>
            <a:r>
              <a:rPr lang="es-ES" b="1" i="1" dirty="0">
                <a:solidFill>
                  <a:srgbClr val="CC0066"/>
                </a:solidFill>
              </a:rPr>
              <a:t>La mirada desde la práctica psicológica privada </a:t>
            </a:r>
            <a:r>
              <a:rPr lang="es-ES" i="1" dirty="0">
                <a:solidFill>
                  <a:srgbClr val="FF0066"/>
                </a:solidFill>
              </a:rPr>
              <a:t/>
            </a:r>
            <a:br>
              <a:rPr lang="es-ES" i="1" dirty="0">
                <a:solidFill>
                  <a:srgbClr val="FF0066"/>
                </a:solidFill>
              </a:rPr>
            </a:br>
            <a:r>
              <a:rPr lang="es-ES" dirty="0">
                <a:solidFill>
                  <a:srgbClr val="FF0066"/>
                </a:solidFill>
              </a:rPr>
              <a:t/>
            </a:r>
            <a:br>
              <a:rPr lang="es-ES" dirty="0">
                <a:solidFill>
                  <a:srgbClr val="FF0066"/>
                </a:solidFill>
              </a:rPr>
            </a:br>
            <a:endParaRPr lang="es-ES" dirty="0">
              <a:solidFill>
                <a:srgbClr val="FF0066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b="1" dirty="0" smtClean="0">
                <a:solidFill>
                  <a:schemeClr val="tx2">
                    <a:lumMod val="50000"/>
                  </a:schemeClr>
                </a:solidFill>
              </a:rPr>
              <a:t>Mª José Díez Alonso</a:t>
            </a:r>
          </a:p>
          <a:p>
            <a:r>
              <a:rPr lang="es-ES" sz="2100" dirty="0" smtClean="0">
                <a:solidFill>
                  <a:schemeClr val="tx2">
                    <a:lumMod val="50000"/>
                  </a:schemeClr>
                </a:solidFill>
              </a:rPr>
              <a:t>Psicóloga Generalista Sanitaria y Forense CL03227</a:t>
            </a:r>
          </a:p>
          <a:p>
            <a:r>
              <a:rPr lang="es-ES" sz="2100" dirty="0" smtClean="0">
                <a:solidFill>
                  <a:schemeClr val="tx2">
                    <a:lumMod val="50000"/>
                  </a:schemeClr>
                </a:solidFill>
              </a:rPr>
              <a:t>Delegada Episcopal de Protección de Menores – Diócesis de Astorga</a:t>
            </a:r>
          </a:p>
          <a:p>
            <a:r>
              <a:rPr lang="es-ES" sz="2100" dirty="0" smtClean="0">
                <a:solidFill>
                  <a:schemeClr val="tx2">
                    <a:lumMod val="50000"/>
                  </a:schemeClr>
                </a:solidFill>
              </a:rPr>
              <a:t>Servicio de Coordinación de Oficinas de la CEE</a:t>
            </a:r>
            <a:endParaRPr lang="es-ES" sz="21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Online grooming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Proceso </a:t>
            </a: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</a:rPr>
              <a:t>complejo y gradual, que se produce paulatinamente a través de un conjunto de pasos que pueden incluir el engaño, la implicación afectiva del menor, la </a:t>
            </a:r>
            <a:r>
              <a:rPr lang="es-ES" sz="2400" b="1" dirty="0" err="1">
                <a:solidFill>
                  <a:schemeClr val="accent1">
                    <a:lumMod val="50000"/>
                  </a:schemeClr>
                </a:solidFill>
              </a:rPr>
              <a:t>sexualización</a:t>
            </a: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</a:rPr>
              <a:t> progresiva de las conversaciones, el uso de regalos y las agresiones 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explícitas</a:t>
            </a:r>
          </a:p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Solicitudes – interacciones sexuales</a:t>
            </a:r>
          </a:p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Lo sufren más las chicas</a:t>
            </a:r>
          </a:p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Edad de más riesgo: 14-15 años</a:t>
            </a:r>
            <a:endParaRPr lang="es-E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6 Imagen" descr="Grooming-online-e16038785925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80" y="4429132"/>
            <a:ext cx="3714744" cy="195643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tx2">
                    <a:lumMod val="50000"/>
                  </a:schemeClr>
                </a:solidFill>
              </a:rPr>
              <a:t>Sexting </a:t>
            </a:r>
            <a:endParaRPr lang="es-ES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6" name="5 Marcador de contenido" descr="images (3)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7158" y="2285992"/>
            <a:ext cx="4068162" cy="1958745"/>
          </a:xfrm>
        </p:spPr>
      </p:pic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</a:rPr>
              <a:t>Creación </a:t>
            </a:r>
            <a:r>
              <a:rPr lang="es-ES" sz="2000" b="1" dirty="0">
                <a:solidFill>
                  <a:schemeClr val="tx2">
                    <a:lumMod val="50000"/>
                  </a:schemeClr>
                </a:solidFill>
              </a:rPr>
              <a:t>y el envío de fotos, videos o mensajes sexuales sobre uno mismo a través de </a:t>
            </a:r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</a:rPr>
              <a:t>las TIC </a:t>
            </a:r>
          </a:p>
          <a:p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</a:rPr>
              <a:t>Se envían y se reciben</a:t>
            </a:r>
          </a:p>
          <a:p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</a:rPr>
              <a:t>Flirteo – pareja – grupo</a:t>
            </a:r>
          </a:p>
          <a:p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</a:rPr>
              <a:t>Relacionado con la autoestima</a:t>
            </a:r>
          </a:p>
          <a:p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</a:rPr>
              <a:t>No se considera algo comprometido o peligroso</a:t>
            </a:r>
          </a:p>
        </p:txBody>
      </p:sp>
      <p:sp>
        <p:nvSpPr>
          <p:cNvPr id="7" name="6 Rectángulo"/>
          <p:cNvSpPr/>
          <p:nvPr/>
        </p:nvSpPr>
        <p:spPr>
          <a:xfrm>
            <a:off x="1928794" y="5214950"/>
            <a:ext cx="535127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s-E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¿PUEDE PRACTICARSE CON SEGURIDAD?</a:t>
            </a:r>
            <a:endParaRPr lang="es-E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tx2">
                    <a:lumMod val="50000"/>
                  </a:schemeClr>
                </a:solidFill>
              </a:rPr>
              <a:t>Consecuencias </a:t>
            </a:r>
            <a:endParaRPr lang="es-ES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sz="2000" b="1" dirty="0" smtClean="0">
                <a:solidFill>
                  <a:srgbClr val="FF0000"/>
                </a:solidFill>
              </a:rPr>
              <a:t>Para las víctimas:</a:t>
            </a:r>
          </a:p>
          <a:p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</a:rPr>
              <a:t>Trastornos afectivos</a:t>
            </a:r>
          </a:p>
          <a:p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</a:rPr>
              <a:t>Fracaso escolar</a:t>
            </a:r>
          </a:p>
          <a:p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</a:rPr>
              <a:t>Estrés </a:t>
            </a:r>
            <a:r>
              <a:rPr lang="es-ES" sz="2000" b="1" dirty="0" err="1" smtClean="0">
                <a:solidFill>
                  <a:schemeClr val="tx2">
                    <a:lumMod val="50000"/>
                  </a:schemeClr>
                </a:solidFill>
              </a:rPr>
              <a:t>prostraumático</a:t>
            </a:r>
            <a:endParaRPr lang="es-ES" sz="20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</a:rPr>
              <a:t>Problemas de autoestima</a:t>
            </a:r>
          </a:p>
          <a:p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</a:rPr>
              <a:t>Sentimientos de vergüenza y culpa</a:t>
            </a:r>
          </a:p>
          <a:p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</a:rPr>
              <a:t>Problemas de alimentación y sueño</a:t>
            </a:r>
          </a:p>
          <a:p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</a:rPr>
              <a:t>Las del proceso judicial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sz="2000" b="1" dirty="0" smtClean="0">
                <a:solidFill>
                  <a:srgbClr val="FF0000"/>
                </a:solidFill>
              </a:rPr>
              <a:t>Para los agresores:</a:t>
            </a:r>
          </a:p>
          <a:p>
            <a:pPr>
              <a:buNone/>
            </a:pPr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</a:rPr>
              <a:t>Desintegración del núcleo familiar </a:t>
            </a:r>
          </a:p>
          <a:p>
            <a:pPr>
              <a:buNone/>
            </a:pPr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</a:rPr>
              <a:t>Problemas escolares: adaptación y/o rendimiento</a:t>
            </a:r>
          </a:p>
          <a:p>
            <a:pPr>
              <a:buNone/>
            </a:pPr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</a:rPr>
              <a:t>Estigmatización social</a:t>
            </a:r>
          </a:p>
          <a:p>
            <a:pPr>
              <a:buNone/>
            </a:pPr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</a:rPr>
              <a:t>Problemas de salud mental: comportamientos externalizantes</a:t>
            </a:r>
          </a:p>
          <a:p>
            <a:pPr>
              <a:buNone/>
            </a:pPr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</a:rPr>
              <a:t>Sentimientos de vergüenza y culpa</a:t>
            </a:r>
          </a:p>
          <a:p>
            <a:pPr>
              <a:buNone/>
            </a:pPr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</a:rPr>
              <a:t>Las del </a:t>
            </a:r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</a:rPr>
              <a:t>proceso </a:t>
            </a:r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</a:rPr>
              <a:t>judicial </a:t>
            </a:r>
          </a:p>
          <a:p>
            <a:pPr>
              <a:buNone/>
            </a:pPr>
            <a:endParaRPr lang="es-ES" sz="20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es-ES" sz="20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es-ES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Marcador de contenido" descr="adiccion_porno_p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6248" y="3357562"/>
            <a:ext cx="3657600" cy="2651760"/>
          </a:xfrm>
        </p:spPr>
      </p:pic>
      <p:pic>
        <p:nvPicPr>
          <p:cNvPr id="5" name="4 Imagen" descr="fotonoticia_20190710120611_69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00" y="1071546"/>
            <a:ext cx="3607619" cy="2405079"/>
          </a:xfrm>
          <a:prstGeom prst="rect">
            <a:avLst/>
          </a:prstGeom>
        </p:spPr>
      </p:pic>
      <p:pic>
        <p:nvPicPr>
          <p:cNvPr id="6" name="5 Imagen" descr="images 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9124" y="785794"/>
            <a:ext cx="3341380" cy="2675766"/>
          </a:xfrm>
          <a:prstGeom prst="rect">
            <a:avLst/>
          </a:prstGeom>
        </p:spPr>
      </p:pic>
      <p:sp>
        <p:nvSpPr>
          <p:cNvPr id="7" name="6 Rectángulo"/>
          <p:cNvSpPr/>
          <p:nvPr/>
        </p:nvSpPr>
        <p:spPr>
          <a:xfrm>
            <a:off x="1214414" y="4286256"/>
            <a:ext cx="221457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FAMILIA</a:t>
            </a:r>
          </a:p>
          <a:p>
            <a:pPr algn="ctr"/>
            <a:r>
              <a:rPr lang="es-ES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RRSS</a:t>
            </a:r>
          </a:p>
          <a:p>
            <a:pPr algn="ctr"/>
            <a:r>
              <a:rPr lang="es-E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PORNOGRAFÍA</a:t>
            </a:r>
            <a:endParaRPr lang="es-ES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Como Iglesia…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s-ES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ES" sz="24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¿Somos sensibles a esta realidad?</a:t>
            </a:r>
          </a:p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¿Cómo nos sentimos cuando surgen estas situaciones en nuestro entorno?</a:t>
            </a:r>
          </a:p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¿Estamos preparados para ser agentes de prevención, de detección y de reparación?</a:t>
            </a:r>
          </a:p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¿Es fácil educar la afectividad en coherencia con la antropología cristiana? </a:t>
            </a:r>
          </a:p>
          <a:p>
            <a:pPr>
              <a:buNone/>
            </a:pPr>
            <a:endParaRPr lang="es-ES" dirty="0"/>
          </a:p>
          <a:p>
            <a:pPr algn="ctr">
              <a:buNone/>
            </a:pPr>
            <a:r>
              <a:rPr lang="es-ES" sz="4000" b="1" dirty="0" smtClean="0">
                <a:solidFill>
                  <a:srgbClr val="FF0000"/>
                </a:solidFill>
              </a:rPr>
              <a:t>¿Qué podemos hacer?</a:t>
            </a:r>
            <a:endParaRPr lang="es-ES" sz="4000" b="1" dirty="0">
              <a:solidFill>
                <a:srgbClr val="FF0000"/>
              </a:solidFill>
            </a:endParaRPr>
          </a:p>
        </p:txBody>
      </p:sp>
      <p:pic>
        <p:nvPicPr>
          <p:cNvPr id="7" name="6 Imagen" descr="istockphoto-1386740242-612x6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9322" y="214290"/>
            <a:ext cx="2722632" cy="217988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3 Marcador de contenido" descr="a17a79b8e175b2af651d1de44ad2884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8358214" cy="68580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Salud mental infanto-juvenil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3 Marcador de contenido" descr="salud-menta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1958181"/>
            <a:ext cx="6096000" cy="3810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Revolución digital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5 Marcador de contenido" descr="DALL·E-2022-12-10-12.28.12-people-in-the-earth-and-around-social-networks-300x300.pn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47928" y="2434610"/>
            <a:ext cx="2857143" cy="2857143"/>
          </a:xfrm>
        </p:spPr>
      </p:pic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Adicciones sin sustancia</a:t>
            </a:r>
          </a:p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Autolesiones</a:t>
            </a:r>
          </a:p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Retos: problemas familiares, escolares y sociales</a:t>
            </a:r>
          </a:p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Mal uso de las RRSS</a:t>
            </a:r>
          </a:p>
          <a:p>
            <a:r>
              <a:rPr lang="es-ES" sz="2400" b="1" dirty="0" err="1" smtClean="0">
                <a:solidFill>
                  <a:schemeClr val="accent1">
                    <a:lumMod val="50000"/>
                  </a:schemeClr>
                </a:solidFill>
              </a:rPr>
              <a:t>Ciberdelitos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es-ES" sz="2400" b="1" dirty="0" err="1" smtClean="0">
                <a:solidFill>
                  <a:schemeClr val="accent1">
                    <a:lumMod val="50000"/>
                  </a:schemeClr>
                </a:solidFill>
              </a:rPr>
              <a:t>Cibervictimización</a:t>
            </a:r>
            <a:endParaRPr lang="es-ES" sz="24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Los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padres y más…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La </a:t>
            </a: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</a:rPr>
              <a:t>falta de una presencia efectiva 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Falta </a:t>
            </a: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</a:rPr>
              <a:t>de formación en 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temas importantes para el desarrollo integral de los NNA</a:t>
            </a:r>
          </a:p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El </a:t>
            </a: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</a:rPr>
              <a:t>cuestionamiento de las figuras de 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autoridad</a:t>
            </a:r>
          </a:p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Las ideologías </a:t>
            </a: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</a:rPr>
              <a:t>que atentan contra la dignidad de la 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persona</a:t>
            </a:r>
          </a:p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El </a:t>
            </a: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</a:rPr>
              <a:t>acceso en edades muy tempranas a contenidos de extrema violencia y sexo 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explícito</a:t>
            </a:r>
          </a:p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La </a:t>
            </a: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</a:rPr>
              <a:t>normalización y el fomento de prácticas de riesgo para el desarrollo y la salud de los NNA…</a:t>
            </a:r>
          </a:p>
          <a:p>
            <a:endParaRPr lang="es-E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6 Imagen" descr="educacion-familia-47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5074" y="357166"/>
            <a:ext cx="2428860" cy="135166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Bullying y ciberbullying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Comportamiento ofensivo de maltrato físico, psicológico, verbal o sexual entre iguales</a:t>
            </a:r>
          </a:p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Intimidación, hostigamiento, coacción o abuso</a:t>
            </a:r>
          </a:p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Indefensión </a:t>
            </a:r>
          </a:p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Se da de forma repetida</a:t>
            </a:r>
            <a:endParaRPr lang="es-E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El acoso se produce en el entorno digital</a:t>
            </a:r>
          </a:p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Insultar, hostigar, denigrar, suplantar la identidad, desvelar información, excluir, </a:t>
            </a:r>
            <a:r>
              <a:rPr lang="es-ES" sz="2400" b="1" dirty="0" err="1" smtClean="0">
                <a:solidFill>
                  <a:schemeClr val="accent1">
                    <a:lumMod val="50000"/>
                  </a:schemeClr>
                </a:solidFill>
              </a:rPr>
              <a:t>ciberperseguir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s-ES" sz="2400" b="1" i="1" dirty="0" err="1" smtClean="0">
                <a:solidFill>
                  <a:schemeClr val="accent1">
                    <a:lumMod val="50000"/>
                  </a:schemeClr>
                </a:solidFill>
              </a:rPr>
              <a:t>happy</a:t>
            </a:r>
            <a:r>
              <a:rPr lang="es-ES" sz="24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400" b="1" i="1" dirty="0" err="1" smtClean="0">
                <a:solidFill>
                  <a:schemeClr val="accent1">
                    <a:lumMod val="50000"/>
                  </a:schemeClr>
                </a:solidFill>
              </a:rPr>
              <a:t>slapping</a:t>
            </a:r>
            <a:r>
              <a:rPr lang="es-ES" sz="24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Indefensión</a:t>
            </a:r>
          </a:p>
          <a:p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Se da de forma repetida</a:t>
            </a:r>
          </a:p>
        </p:txBody>
      </p:sp>
      <p:pic>
        <p:nvPicPr>
          <p:cNvPr id="6" name="5 Imagen" descr="happy slapping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3240" y="5143512"/>
            <a:ext cx="2714612" cy="15269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Victimización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Reciben mensajes insultantes, desvalorizantes, amenazantes o intimidatorios</a:t>
            </a:r>
          </a:p>
          <a:p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Reciben 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</a:rPr>
              <a:t>llamadas de teléfono anónimas para 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atemorizarle, amenazarle, intimidarle, insultarle,…</a:t>
            </a:r>
          </a:p>
          <a:p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Manipulan 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</a:rPr>
              <a:t>sus fotografías para ridiculizarle o crear una imagen falsa que distribuyen por móvil o 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internet</a:t>
            </a:r>
          </a:p>
          <a:p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Le 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</a:rPr>
              <a:t>excluyen, aíslan, no le dejan participar en las redes sociales </a:t>
            </a:r>
            <a:endParaRPr lang="es-E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Le 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</a:rPr>
              <a:t>roban la contraseña y suplantan su identidad (por ejemplo, envían mensajes agresivos a sus contactos para que éstos se enfaden con la víctima; violan su intimidad, cambian la contraseña para impedirle el acceso a su cuenta de correo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…)</a:t>
            </a:r>
          </a:p>
          <a:p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Le 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</a:rPr>
              <a:t>provocan en chats, juegos </a:t>
            </a:r>
            <a:r>
              <a:rPr lang="es-ES" sz="2000" b="1" i="1" dirty="0">
                <a:solidFill>
                  <a:schemeClr val="accent1">
                    <a:lumMod val="50000"/>
                  </a:schemeClr>
                </a:solidFill>
              </a:rPr>
              <a:t>online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</a:rPr>
              <a:t>, comunidades virtuales... para conseguir una reacción violenta que luego denuncian al responsable del servicio para que éste le impida el acceso al 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servicio</a:t>
            </a:r>
          </a:p>
          <a:p>
            <a:endParaRPr lang="es-ES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Victimización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Crean un perfil falso a nombre de la víctima y, por ejemplo, hacen ofertas explícitas de contactos sexuales indicando el móvil de la víctima para contacto</a:t>
            </a:r>
          </a:p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Dan de alta su dirección de correo electrónico en algunos sitios web para que reciba continuamente SPAM</a:t>
            </a:r>
          </a:p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Difunden mentiras sobre su persona para perjudicarla (falsos rumores, difamaciones…)</a:t>
            </a:r>
          </a:p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Difunden información secreta o embarazosa de la víctima</a:t>
            </a:r>
          </a:p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Hacen encuestas para degradarla, por ejemplo, para elegirla como más fea, menos inteligente, la más gorda… y llenarle de puntos o votos que le llegan a su correo electrónico</a:t>
            </a:r>
          </a:p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Le dan una paliza o le colocan en una situación humillante, lo graban con el móvil y difunden el vídeo vía móvil o lo suben a YouTube (</a:t>
            </a:r>
            <a:r>
              <a:rPr lang="es-ES" b="1" dirty="0" err="1" smtClean="0">
                <a:solidFill>
                  <a:schemeClr val="accent1">
                    <a:lumMod val="50000"/>
                  </a:schemeClr>
                </a:solidFill>
              </a:rPr>
              <a:t>happy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50000"/>
                  </a:schemeClr>
                </a:solidFill>
              </a:rPr>
              <a:t>slapping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)...</a:t>
            </a:r>
          </a:p>
          <a:p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Vulnerabilidad de las víctimas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Ser o haber </a:t>
            </a:r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sido víctima de </a:t>
            </a:r>
            <a:r>
              <a:rPr lang="es-ES" b="1" i="1" dirty="0">
                <a:solidFill>
                  <a:schemeClr val="accent1">
                    <a:lumMod val="50000"/>
                  </a:schemeClr>
                </a:solidFill>
              </a:rPr>
              <a:t>bullying </a:t>
            </a:r>
            <a:endParaRPr lang="es-ES" b="1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b="1" i="1" dirty="0">
                <a:solidFill>
                  <a:schemeClr val="accent1">
                    <a:lumMod val="50000"/>
                  </a:schemeClr>
                </a:solidFill>
              </a:rPr>
              <a:t>T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ener </a:t>
            </a:r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baja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autoestima</a:t>
            </a:r>
          </a:p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Tendencia </a:t>
            </a:r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al aislamiento, a la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introversión</a:t>
            </a:r>
          </a:p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Déficit de HHSS, resolución de problemas, asertividad,…</a:t>
            </a:r>
          </a:p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Creer que internet es un lugar seguro</a:t>
            </a:r>
          </a:p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Falta de competencias digitales </a:t>
            </a:r>
          </a:p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Aceptar el contacto digital con desconocidos</a:t>
            </a:r>
          </a:p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Intimar con desconocidos </a:t>
            </a:r>
          </a:p>
          <a:p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" name="4 Marcador de contenido" descr="Ciberacoso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2643713"/>
            <a:ext cx="4038600" cy="2438936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¿Qué podemos decir de los agresores? ¿Son vulnerables?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Falta de límites: no reconocen la autoridad y las normas</a:t>
            </a:r>
          </a:p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Dificultad para resolver problemas y falta de HHSS</a:t>
            </a:r>
          </a:p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Generan temor entre los iguales/popularidad</a:t>
            </a:r>
          </a:p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Baja empatía y capacidad de regulación emocional</a:t>
            </a:r>
          </a:p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Impulsividad alta</a:t>
            </a:r>
          </a:p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Atribuyen su comportamiento a características de la víctima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" name="4 Marcador de contenido" descr="images (2)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29190" y="2500306"/>
            <a:ext cx="3790491" cy="2149641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</TotalTime>
  <Words>780</Words>
  <Application>Microsoft Office PowerPoint</Application>
  <PresentationFormat>Presentación en pantalla (4:3)</PresentationFormat>
  <Paragraphs>101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  DETECTAR, CONOCER Y PREVENIR  La mirada desde la práctica psicológica privada   </vt:lpstr>
      <vt:lpstr>Salud mental infanto-juvenil</vt:lpstr>
      <vt:lpstr>Revolución digital</vt:lpstr>
      <vt:lpstr>Los padres y más…</vt:lpstr>
      <vt:lpstr>Bullying y ciberbullying</vt:lpstr>
      <vt:lpstr>Victimización</vt:lpstr>
      <vt:lpstr>Victimización</vt:lpstr>
      <vt:lpstr>Vulnerabilidad de las víctimas</vt:lpstr>
      <vt:lpstr>¿Qué podemos decir de los agresores? ¿Son vulnerables?</vt:lpstr>
      <vt:lpstr>Online grooming</vt:lpstr>
      <vt:lpstr>Sexting </vt:lpstr>
      <vt:lpstr>Consecuencias </vt:lpstr>
      <vt:lpstr>Diapositiva 13</vt:lpstr>
      <vt:lpstr>Como Iglesia…</vt:lpstr>
      <vt:lpstr>Diapositiva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DETECTAR, CONOCER Y PREVENIR  La mirada desde la práctica psicológica privada   </dc:title>
  <dc:creator>usuario</dc:creator>
  <cp:lastModifiedBy>usuario</cp:lastModifiedBy>
  <cp:revision>3</cp:revision>
  <dcterms:created xsi:type="dcterms:W3CDTF">2024-04-15T08:11:39Z</dcterms:created>
  <dcterms:modified xsi:type="dcterms:W3CDTF">2024-04-16T06:58:34Z</dcterms:modified>
</cp:coreProperties>
</file>