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5392"/>
    <a:srgbClr val="C30000"/>
    <a:srgbClr val="FFE1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6197"/>
  </p:normalViewPr>
  <p:slideViewPr>
    <p:cSldViewPr snapToGrid="0">
      <p:cViewPr varScale="1">
        <p:scale>
          <a:sx n="95" d="100"/>
          <a:sy n="95" d="100"/>
        </p:scale>
        <p:origin x="200" y="8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rgbClr val="FFE1A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270CCB-B14D-C2B1-1096-BCA7B4ED9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 dirty="0"/>
              <a:t>Haz clic para modificar el estilo de título del patrón</a:t>
            </a:r>
            <a:endParaRPr lang="es-419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DE40954-2EE1-82B7-0466-1D3FB5093E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21313F-9D71-83BD-9657-93895A5B1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es-419" smtClean="0"/>
              <a:t>22/4/2024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387732-AAE3-6FDD-E475-17B704D16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09C64B-07C6-6DF2-CB41-78B95A3DE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394867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27EA61-0CF9-3E75-E7CE-1F6630082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02E199F-5CD0-F94E-3E82-9606652A5A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45143E-01D0-F3EB-90E3-98440776E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es-419" smtClean="0"/>
              <a:t>22/4/2024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5108C5-6FB1-3FB5-1477-1EB461764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3E339E-38C9-09DE-E62A-4EFB783B5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46184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D2326D2-CAC1-9A9B-71F1-E5D70CE7D0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17603DA-15F0-415C-1D6B-9A64065066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752291-E8B2-410D-C9A1-78AAEAECC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es-419" smtClean="0"/>
              <a:t>22/4/2024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F5B673-E2DF-F9CD-7384-4F7A5D95A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F8D208-5817-D850-D46A-487CFFD7B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8009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solidFill>
          <a:srgbClr val="FFE1A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C853E1-7712-1B70-DB0D-C2592A284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DD9773-497A-DA55-FFB2-31A424AFB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8A1966-1E9C-D050-6A16-6685B031A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es-419" smtClean="0"/>
              <a:t>22/4/2024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781F11-08F7-A82B-4B09-488296594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0FE999-7A5B-8E9D-80FB-48E63DA58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es-419" smtClean="0"/>
              <a:t>‹Nº›</a:t>
            </a:fld>
            <a:endParaRPr lang="es-419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EC180127-A308-F86D-733D-94474B2EA6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230188"/>
            <a:ext cx="1188649" cy="1168838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67F93530-4E12-FCDD-9649-3FC98712395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43604" y="312957"/>
            <a:ext cx="2187194" cy="100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421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F3E265-B1A6-4A52-21BB-8CEFF9747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BE6F6B3-1E99-AD5F-B48D-4E6CFE5D52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754829-2841-FE21-2187-31274DB60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es-419" smtClean="0"/>
              <a:t>22/4/2024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2D441D-9500-F0C5-6802-00CD82D80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AC6970-6B94-6100-CEA5-80225AE68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216274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9E4602-1193-1DF8-9311-A00B1A4A6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54EBAD-F5DF-42C4-8D4F-C1152C8177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419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87C8A17-31CF-EBDF-6A82-A95224B915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419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6C80B09-F3CE-EFAE-C8E1-2B1B6752E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es-419" smtClean="0"/>
              <a:t>22/4/2024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85A8CBD-6A66-0B47-B967-54A594DFD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C5AE01-F6B7-9E4B-6017-164280DEC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162227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F9D-BEC3-DFE0-AFBD-9FEEF764F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01ABA5-79F8-FD14-D9CA-488AA18A6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607144D-9A13-6675-0133-4530DF5749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419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B8D9601-33FF-2516-8480-C582D89DF4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F88D5DC-A106-6B7A-BFD4-44E2F04BD4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419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A19C174-1722-951E-94D8-80AB0438F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es-419" smtClean="0"/>
              <a:t>22/4/2024</a:t>
            </a:fld>
            <a:endParaRPr lang="es-419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BB391DA-72CC-680B-E6A5-A34F65D7E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7BBDC54-1FC0-BC66-2654-8EC924782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56235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6827F3-3B4C-129A-F53E-96A95FDCC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1F0157D-5FB8-762C-9FF5-CC97F7C19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es-419" smtClean="0"/>
              <a:t>22/4/2024</a:t>
            </a:fld>
            <a:endParaRPr lang="es-419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36BBF8E-D4B1-6531-C0F1-EFE1D69F4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F334E53-4724-4E15-1D4B-CCA5C191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17662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AB56EA6-C1EA-1376-DA74-470E927EF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es-419" smtClean="0"/>
              <a:t>22/4/2024</a:t>
            </a:fld>
            <a:endParaRPr lang="es-419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13C6C67-8461-BE26-31BE-9D27A6326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6487A0A-4DC0-F24C-12E2-D3A56E656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173517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FAE3D4-8C41-DF83-28FD-39C2B2C16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1AF3A8-CBF5-6D60-65F2-C6560C8CB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419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978606D-DC57-5B5A-AC66-1A6841D63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E6FBFBF-E76A-8644-C970-4AE44A1BA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es-419" smtClean="0"/>
              <a:t>22/4/2024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C6E5690-FA54-02CF-8B49-A290F7C22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6212049-C779-73DB-BFD3-855E0FD6B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590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3D9B5A-5B19-C333-D4D7-4F8BEB29D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3086072-CC96-0040-A7F3-898248A81C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0BFFED-21D9-AEB5-63E3-0B833E3611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59F0DD7-2780-EB02-A3B4-91F21738F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1F36-863D-0643-BD22-8C602E2C4D70}" type="datetimeFigureOut">
              <a:rPr lang="es-419" smtClean="0"/>
              <a:t>22/4/2024</a:t>
            </a:fld>
            <a:endParaRPr lang="es-419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3113DFF-C6C5-3DFF-C309-3B4D8006A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2AA612-E648-D633-663B-E28A5391B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B206F-44AD-2647-9BB4-090563AD4CA4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550893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01CDB54-7AD7-FCCE-AFAC-1BF90B834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419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D5D0219-C2B7-B664-8236-5C88364C0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419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158505-E075-98FB-E24C-94A59B0837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EF1F36-863D-0643-BD22-8C602E2C4D70}" type="datetimeFigureOut">
              <a:rPr lang="es-419" smtClean="0"/>
              <a:t>22/4/2024</a:t>
            </a:fld>
            <a:endParaRPr lang="es-419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AA60CC-2BCE-0086-A12E-8D3BB9C57B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5A991C-CF6E-50FB-65EC-0E4177000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5B206F-44AD-2647-9BB4-090563AD4CA4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933880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737474-5963-0ECD-593D-C6B3657EEF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775" y="1122363"/>
            <a:ext cx="10771095" cy="2387600"/>
          </a:xfrm>
        </p:spPr>
        <p:txBody>
          <a:bodyPr/>
          <a:lstStyle/>
          <a:p>
            <a:r>
              <a:rPr lang="es-419" b="1" dirty="0">
                <a:latin typeface="Montserrat" pitchFamily="2" charset="77"/>
              </a:rPr>
              <a:t>MENSAJES A TRANSMITIR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15D453A-D8B2-9793-E8AB-2AEEEFB8FA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07156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s-419" dirty="0">
                <a:latin typeface="Montserrat" pitchFamily="2" charset="77"/>
              </a:rPr>
              <a:t>Grupo de Divulgación Social</a:t>
            </a:r>
          </a:p>
          <a:p>
            <a:endParaRPr lang="es-419" dirty="0">
              <a:latin typeface="Montserrat" pitchFamily="2" charset="77"/>
            </a:endParaRPr>
          </a:p>
          <a:p>
            <a:endParaRPr lang="es-419" dirty="0">
              <a:latin typeface="Montserrat" pitchFamily="2" charset="77"/>
            </a:endParaRPr>
          </a:p>
          <a:p>
            <a:r>
              <a:rPr lang="es-419" dirty="0">
                <a:latin typeface="Montserrat" pitchFamily="2" charset="77"/>
              </a:rPr>
              <a:t>Madrid a 19 de abril de 2024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21F4677-6701-003B-F564-6028FCF42D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130" y="216209"/>
            <a:ext cx="1843025" cy="1812308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E9BBB8D-E2D4-DF43-8FD7-F600B3F21D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0957" y="323257"/>
            <a:ext cx="2929157" cy="134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840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876" y="4721972"/>
            <a:ext cx="1122829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419" sz="8000" b="1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RECOMENDACIONES</a:t>
            </a:r>
            <a:br>
              <a:rPr lang="es-419" sz="8000" b="1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</a:br>
            <a:r>
              <a:rPr lang="es-419" sz="8000" b="1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ADICIONALES</a:t>
            </a: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sz="5300" dirty="0"/>
            </a:br>
            <a:br>
              <a:rPr lang="es-419" sz="5300" dirty="0"/>
            </a:b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109684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4329" y="3417607"/>
            <a:ext cx="9962029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r>
              <a:rPr lang="es-419" sz="6700" b="1" dirty="0">
                <a:solidFill>
                  <a:schemeClr val="bg1">
                    <a:lumMod val="50000"/>
                  </a:schemeClr>
                </a:solidFill>
                <a:latin typeface="Montserrat" pitchFamily="2" charset="77"/>
              </a:rPr>
              <a:t>Responder rápidamente (si no lo hacemos, otros lo harán en nuestro lugar)</a:t>
            </a:r>
            <a:br>
              <a:rPr lang="es-419" sz="5300" dirty="0"/>
            </a:br>
            <a:br>
              <a:rPr lang="es-419" sz="5300" dirty="0"/>
            </a:br>
            <a:endParaRPr lang="es-419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21120DA5-B1F3-95B6-ADF5-05B9E8711B30}"/>
              </a:ext>
            </a:extLst>
          </p:cNvPr>
          <p:cNvSpPr txBox="1">
            <a:spLocks/>
          </p:cNvSpPr>
          <p:nvPr/>
        </p:nvSpPr>
        <p:spPr>
          <a:xfrm>
            <a:off x="-605117" y="3429000"/>
            <a:ext cx="272975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419" sz="46000" b="1" dirty="0">
                <a:solidFill>
                  <a:srgbClr val="0070C0"/>
                </a:solidFill>
                <a:latin typeface="Eras Medium ITC" panose="020B0602030504020804" pitchFamily="34" charset="77"/>
              </a:rPr>
              <a:t>1</a:t>
            </a: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sz="5300" dirty="0"/>
            </a:br>
            <a:br>
              <a:rPr lang="es-419" sz="5300" dirty="0"/>
            </a:b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292428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4329" y="3417607"/>
            <a:ext cx="10497671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r>
              <a:rPr lang="es-419" sz="6700" b="1" dirty="0">
                <a:solidFill>
                  <a:schemeClr val="bg1">
                    <a:lumMod val="50000"/>
                  </a:schemeClr>
                </a:solidFill>
                <a:latin typeface="Montserrat" pitchFamily="2" charset="77"/>
              </a:rPr>
              <a:t>En comunicaciones escritas conviene ser conciso. En comparecencias públicas podemos extendernos más</a:t>
            </a:r>
            <a:br>
              <a:rPr lang="es-419" sz="5300" dirty="0"/>
            </a:br>
            <a:endParaRPr lang="es-419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21120DA5-B1F3-95B6-ADF5-05B9E8711B30}"/>
              </a:ext>
            </a:extLst>
          </p:cNvPr>
          <p:cNvSpPr txBox="1">
            <a:spLocks/>
          </p:cNvSpPr>
          <p:nvPr/>
        </p:nvSpPr>
        <p:spPr>
          <a:xfrm>
            <a:off x="-605117" y="3429000"/>
            <a:ext cx="272975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419" sz="46000" b="1" dirty="0">
                <a:solidFill>
                  <a:srgbClr val="0070C0"/>
                </a:solidFill>
                <a:latin typeface="Eras Medium ITC" panose="020B0602030504020804" pitchFamily="34" charset="77"/>
              </a:rPr>
              <a:t>2</a:t>
            </a: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sz="5300" dirty="0"/>
            </a:br>
            <a:br>
              <a:rPr lang="es-419" sz="5300" dirty="0"/>
            </a:b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836905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3202454"/>
            <a:ext cx="9962029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r>
              <a:rPr lang="es-419" sz="6700" b="1" dirty="0">
                <a:solidFill>
                  <a:schemeClr val="bg1">
                    <a:lumMod val="50000"/>
                  </a:schemeClr>
                </a:solidFill>
                <a:latin typeface="Montserrat" pitchFamily="2" charset="77"/>
              </a:rPr>
              <a:t>No podemos olvidar la protección al honor, tanto de la víctima como del victimario</a:t>
            </a:r>
            <a:br>
              <a:rPr lang="es-419" sz="5300" dirty="0"/>
            </a:br>
            <a:endParaRPr lang="es-419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21120DA5-B1F3-95B6-ADF5-05B9E8711B30}"/>
              </a:ext>
            </a:extLst>
          </p:cNvPr>
          <p:cNvSpPr txBox="1">
            <a:spLocks/>
          </p:cNvSpPr>
          <p:nvPr/>
        </p:nvSpPr>
        <p:spPr>
          <a:xfrm>
            <a:off x="-605117" y="3429000"/>
            <a:ext cx="272975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419" sz="46000" b="1" dirty="0">
                <a:solidFill>
                  <a:srgbClr val="0070C0"/>
                </a:solidFill>
                <a:latin typeface="Eras Medium ITC" panose="020B0602030504020804" pitchFamily="34" charset="77"/>
              </a:rPr>
              <a:t>3</a:t>
            </a: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sz="5300" dirty="0"/>
            </a:br>
            <a:br>
              <a:rPr lang="es-419" sz="5300" dirty="0"/>
            </a:b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3246731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4329" y="3417607"/>
            <a:ext cx="9962029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r>
              <a:rPr lang="es-419" sz="6700" b="1" dirty="0">
                <a:solidFill>
                  <a:schemeClr val="bg1">
                    <a:lumMod val="50000"/>
                  </a:schemeClr>
                </a:solidFill>
                <a:latin typeface="Montserrat" pitchFamily="2" charset="77"/>
              </a:rPr>
              <a:t>Cuidar el lenguaje no verbal para que esté alineado con lo que se comunica</a:t>
            </a:r>
            <a:br>
              <a:rPr lang="es-419" sz="5300" dirty="0"/>
            </a:br>
            <a:endParaRPr lang="es-419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21120DA5-B1F3-95B6-ADF5-05B9E8711B30}"/>
              </a:ext>
            </a:extLst>
          </p:cNvPr>
          <p:cNvSpPr txBox="1">
            <a:spLocks/>
          </p:cNvSpPr>
          <p:nvPr/>
        </p:nvSpPr>
        <p:spPr>
          <a:xfrm>
            <a:off x="-605117" y="3429000"/>
            <a:ext cx="272975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419" sz="46000" b="1" dirty="0">
                <a:solidFill>
                  <a:srgbClr val="0070C0"/>
                </a:solidFill>
                <a:latin typeface="Eras Medium ITC" panose="020B0602030504020804" pitchFamily="34" charset="77"/>
              </a:rPr>
              <a:t>4</a:t>
            </a: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sz="5300" dirty="0"/>
            </a:br>
            <a:br>
              <a:rPr lang="es-419" sz="5300" dirty="0"/>
            </a:b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7898130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035" y="2920066"/>
            <a:ext cx="9962029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r>
              <a:rPr lang="es-419" sz="6700" b="1" dirty="0">
                <a:solidFill>
                  <a:schemeClr val="bg1">
                    <a:lumMod val="50000"/>
                  </a:schemeClr>
                </a:solidFill>
                <a:latin typeface="Montserrat" pitchFamily="2" charset="77"/>
              </a:rPr>
              <a:t>Que exista un único portavoz, con la preparación, las condiciones y las aptitudes necesarias</a:t>
            </a:r>
            <a:endParaRPr lang="es-419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21120DA5-B1F3-95B6-ADF5-05B9E8711B30}"/>
              </a:ext>
            </a:extLst>
          </p:cNvPr>
          <p:cNvSpPr txBox="1">
            <a:spLocks/>
          </p:cNvSpPr>
          <p:nvPr/>
        </p:nvSpPr>
        <p:spPr>
          <a:xfrm>
            <a:off x="-605117" y="3429000"/>
            <a:ext cx="272975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419" sz="46000" b="1" dirty="0">
                <a:solidFill>
                  <a:srgbClr val="0070C0"/>
                </a:solidFill>
                <a:latin typeface="Eras Medium ITC" panose="020B0602030504020804" pitchFamily="34" charset="77"/>
              </a:rPr>
              <a:t>5</a:t>
            </a: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sz="5300" dirty="0"/>
            </a:br>
            <a:br>
              <a:rPr lang="es-419" sz="5300" dirty="0"/>
            </a:b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931753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035" y="2920066"/>
            <a:ext cx="9962029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r>
              <a:rPr lang="es-419" sz="6700" b="1" dirty="0">
                <a:solidFill>
                  <a:schemeClr val="bg1">
                    <a:lumMod val="50000"/>
                  </a:schemeClr>
                </a:solidFill>
                <a:latin typeface="Montserrat" pitchFamily="2" charset="77"/>
              </a:rPr>
              <a:t>No mentir nunca. No pasa nada por decir “no lo sé”, “tengo que preguntarlo”, “todavía no podemos decirlo” ...</a:t>
            </a:r>
            <a:endParaRPr lang="es-419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21120DA5-B1F3-95B6-ADF5-05B9E8711B30}"/>
              </a:ext>
            </a:extLst>
          </p:cNvPr>
          <p:cNvSpPr txBox="1">
            <a:spLocks/>
          </p:cNvSpPr>
          <p:nvPr/>
        </p:nvSpPr>
        <p:spPr>
          <a:xfrm>
            <a:off x="-605117" y="3429000"/>
            <a:ext cx="272975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419" sz="46000" b="1" dirty="0">
                <a:solidFill>
                  <a:srgbClr val="0070C0"/>
                </a:solidFill>
                <a:latin typeface="Eras Medium ITC" panose="020B0602030504020804" pitchFamily="34" charset="77"/>
              </a:rPr>
              <a:t>6</a:t>
            </a: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sz="5300" dirty="0"/>
            </a:br>
            <a:br>
              <a:rPr lang="es-419" sz="5300" dirty="0"/>
            </a:b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8786629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5507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853" y="3901701"/>
            <a:ext cx="1122829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419" sz="8000" b="1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1</a:t>
            </a: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r>
              <a:rPr lang="es-419" sz="6700" b="1" dirty="0">
                <a:solidFill>
                  <a:srgbClr val="015392"/>
                </a:solidFill>
                <a:latin typeface="Montserrat" pitchFamily="2" charset="77"/>
              </a:rPr>
              <a:t>Mostrar empatía con la víctima de manera clara y elocuente</a:t>
            </a:r>
            <a:br>
              <a:rPr lang="es-419" sz="5300" dirty="0"/>
            </a:br>
            <a:br>
              <a:rPr lang="es-419" sz="5300" dirty="0"/>
            </a:b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58495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853" y="3901701"/>
            <a:ext cx="1122829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419" sz="8000" b="1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2</a:t>
            </a: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r>
              <a:rPr lang="es-419" sz="5300" b="1" dirty="0">
                <a:solidFill>
                  <a:srgbClr val="015392"/>
                </a:solidFill>
                <a:latin typeface="Montserrat" pitchFamily="2" charset="77"/>
              </a:rPr>
              <a:t>Expresar que se lamenta lo sucedido, pedir perdón, transmitir que la institución se siente responsable y dejar claro que la situación no nos es indiferente</a:t>
            </a:r>
            <a:br>
              <a:rPr lang="es-419" dirty="0"/>
            </a:br>
            <a:br>
              <a:rPr lang="es-419" sz="5300" dirty="0"/>
            </a:b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129741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853" y="3901701"/>
            <a:ext cx="1122829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419" sz="8000" b="1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3</a:t>
            </a: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r>
              <a:rPr lang="es-419" sz="6700" b="1" dirty="0">
                <a:solidFill>
                  <a:srgbClr val="015392"/>
                </a:solidFill>
                <a:latin typeface="Montserrat" pitchFamily="2" charset="77"/>
              </a:rPr>
              <a:t>Explicar el proceso de análisis e investigación. Detallar las acciones que se han llevado a cabo para esclarecer el caso</a:t>
            </a:r>
            <a:br>
              <a:rPr lang="es-419" sz="5300" dirty="0"/>
            </a:br>
            <a:br>
              <a:rPr lang="es-419" sz="5300" dirty="0"/>
            </a:b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384820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853" y="3901701"/>
            <a:ext cx="1122829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419" sz="8000" b="1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4</a:t>
            </a: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r>
              <a:rPr lang="es-419" sz="6700" b="1" dirty="0">
                <a:solidFill>
                  <a:srgbClr val="015392"/>
                </a:solidFill>
                <a:latin typeface="Montserrat" pitchFamily="2" charset="77"/>
              </a:rPr>
              <a:t>En caso de ser necesario, informar sobre la colaboración con la justicia y la transferencia de información</a:t>
            </a:r>
            <a:br>
              <a:rPr lang="es-419" sz="5300" dirty="0"/>
            </a:br>
            <a:br>
              <a:rPr lang="es-419" sz="5300" dirty="0"/>
            </a:b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297777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853" y="3901701"/>
            <a:ext cx="1122829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419" sz="8000" b="1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5</a:t>
            </a: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r>
              <a:rPr lang="es-419" sz="6700" b="1" dirty="0">
                <a:solidFill>
                  <a:srgbClr val="015392"/>
                </a:solidFill>
                <a:latin typeface="Montserrat" pitchFamily="2" charset="77"/>
              </a:rPr>
              <a:t>Informar de las decisiones tomadas en relación con el caso</a:t>
            </a:r>
            <a:br>
              <a:rPr lang="es-419" sz="5300" dirty="0"/>
            </a:br>
            <a:br>
              <a:rPr lang="es-419" sz="5300" dirty="0"/>
            </a:b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572991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853" y="3901701"/>
            <a:ext cx="1122829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419" sz="8000" b="1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6</a:t>
            </a: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r>
              <a:rPr lang="es-419" sz="6700" b="1" dirty="0">
                <a:solidFill>
                  <a:srgbClr val="015392"/>
                </a:solidFill>
                <a:latin typeface="Montserrat" pitchFamily="2" charset="77"/>
              </a:rPr>
              <a:t>Explicar las medidas implementadas para prevenir futuros incidentes o dificultar su ocurrencia</a:t>
            </a:r>
            <a:br>
              <a:rPr lang="es-419" sz="5300" dirty="0"/>
            </a:br>
            <a:br>
              <a:rPr lang="es-419" sz="5300" dirty="0"/>
            </a:b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745216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853" y="3901701"/>
            <a:ext cx="1122829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419" sz="8000" b="1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7</a:t>
            </a: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r>
              <a:rPr lang="es-419" sz="6000" b="1" dirty="0">
                <a:solidFill>
                  <a:srgbClr val="015392"/>
                </a:solidFill>
                <a:latin typeface="Montserrat" pitchFamily="2" charset="77"/>
              </a:rPr>
              <a:t>Si corresponde, explicar las acciones que se van a tomar para reparar a las víctimas y ofrecer el apoyo y acompañamiento que precisen</a:t>
            </a:r>
            <a:br>
              <a:rPr lang="es-419" sz="5300" dirty="0"/>
            </a:br>
            <a:br>
              <a:rPr lang="es-419" sz="5300" dirty="0"/>
            </a:b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041614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BF8AEE-DB8D-93CF-3F74-D57EEEA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853" y="3901701"/>
            <a:ext cx="1122829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419" sz="8000" b="1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</a:rPr>
              <a:t>8</a:t>
            </a: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br>
              <a:rPr lang="es-419" b="1" dirty="0">
                <a:solidFill>
                  <a:srgbClr val="015392"/>
                </a:solidFill>
                <a:latin typeface="Montserrat" pitchFamily="2" charset="77"/>
              </a:rPr>
            </a:br>
            <a:r>
              <a:rPr lang="es-419" sz="6000" b="1" dirty="0">
                <a:solidFill>
                  <a:srgbClr val="015392"/>
                </a:solidFill>
                <a:latin typeface="Montserrat" pitchFamily="2" charset="77"/>
              </a:rPr>
              <a:t>Indicar las vías de comunicación disponibles con la oficina/diócesis para recibir información adicional o reportar nuevos casos</a:t>
            </a:r>
            <a:br>
              <a:rPr lang="es-419" sz="5300" dirty="0"/>
            </a:br>
            <a:br>
              <a:rPr lang="es-419" sz="5300" dirty="0"/>
            </a:b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31371048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971</TotalTime>
  <Words>348</Words>
  <Application>Microsoft Office PowerPoint</Application>
  <PresentationFormat>Panorámica</PresentationFormat>
  <Paragraphs>26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MENSAJES A TRANSMITIR</vt:lpstr>
      <vt:lpstr>1  Mostrar empatía con la víctima de manera clara y elocuente  </vt:lpstr>
      <vt:lpstr>2  Expresar que se lamenta lo sucedido, pedir perdón, transmitir que la institución se siente responsable y dejar claro que la situación no nos es indiferente  </vt:lpstr>
      <vt:lpstr>3  Explicar el proceso de análisis e investigación. Detallar las acciones que se han llevado a cabo para esclarecer el caso  </vt:lpstr>
      <vt:lpstr>4  En caso de ser necesario, informar sobre la colaboración con la justicia y la transferencia de información  </vt:lpstr>
      <vt:lpstr>5  Informar de las decisiones tomadas en relación con el caso  </vt:lpstr>
      <vt:lpstr>6  Explicar las medidas implementadas para prevenir futuros incidentes o dificultar su ocurrencia  </vt:lpstr>
      <vt:lpstr>7  Si corresponde, explicar las acciones que se van a tomar para reparar a las víctimas y ofrecer el apoyo y acompañamiento que precisen  </vt:lpstr>
      <vt:lpstr>8  Indicar las vías de comunicación disponibles con la oficina/diócesis para recibir información adicional o reportar nuevos casos  </vt:lpstr>
      <vt:lpstr>RECOMENDACIONES ADICIONALES    </vt:lpstr>
      <vt:lpstr>  Responder rápidamente (si no lo hacemos, otros lo harán en nuestro lugar)  </vt:lpstr>
      <vt:lpstr>  En comunicaciones escritas conviene ser conciso. En comparecencias públicas podemos extendernos más </vt:lpstr>
      <vt:lpstr>  No podemos olvidar la protección al honor, tanto de la víctima como del victimario </vt:lpstr>
      <vt:lpstr>  Cuidar el lenguaje no verbal para que esté alineado con lo que se comunica </vt:lpstr>
      <vt:lpstr>  Que exista un único portavoz, con la preparación, las condiciones y las aptitudes necesarias</vt:lpstr>
      <vt:lpstr>  No mentir nunca. No pasa nada por decir “no lo sé”, “tengo que preguntarlo”, “todavía no podemos decirlo” ...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MENSAJES A TRANSMITIR</dc:title>
  <dc:creator>Microsoft Office User</dc:creator>
  <cp:lastModifiedBy>Microsoft Office User</cp:lastModifiedBy>
  <cp:revision>2</cp:revision>
  <dcterms:created xsi:type="dcterms:W3CDTF">2024-03-23T16:41:15Z</dcterms:created>
  <dcterms:modified xsi:type="dcterms:W3CDTF">2024-04-22T11:21:23Z</dcterms:modified>
</cp:coreProperties>
</file>