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0" d="100"/>
          <a:sy n="50" d="100"/>
        </p:scale>
        <p:origin x="-1378"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51554A-3C38-488C-9062-D01525734B78}" type="datetimeFigureOut">
              <a:rPr lang="es-ES" smtClean="0"/>
              <a:t>14/02/2026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D71CF9-DC18-4D0F-98CF-A2BEDC12B616}" type="slidenum">
              <a:rPr lang="es-ES" smtClean="0"/>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2514193-0AD1-4C7D-8E7D-E03DC06080E6}" type="datetime1">
              <a:rPr lang="es-ES" smtClean="0"/>
              <a:t>14/02/2026</a:t>
            </a:fld>
            <a:endParaRPr lang="es-ES"/>
          </a:p>
        </p:txBody>
      </p:sp>
      <p:sp>
        <p:nvSpPr>
          <p:cNvPr id="5" name="4 Marcador de pie de página"/>
          <p:cNvSpPr>
            <a:spLocks noGrp="1"/>
          </p:cNvSpPr>
          <p:nvPr>
            <p:ph type="ftr" sz="quarter" idx="11"/>
          </p:nvPr>
        </p:nvSpPr>
        <p:spPr/>
        <p:txBody>
          <a:bodyPr/>
          <a:lstStyle/>
          <a:p>
            <a:r>
              <a:rPr lang="es-ES" smtClean="0"/>
              <a:t>Mª José Díez Alonso - Diócesis de Astorga</a:t>
            </a:r>
            <a:endParaRPr lang="es-ES"/>
          </a:p>
        </p:txBody>
      </p:sp>
      <p:sp>
        <p:nvSpPr>
          <p:cNvPr id="6" name="5 Marcador de número de diapositiva"/>
          <p:cNvSpPr>
            <a:spLocks noGrp="1"/>
          </p:cNvSpPr>
          <p:nvPr>
            <p:ph type="sldNum" sz="quarter" idx="12"/>
          </p:nvPr>
        </p:nvSpPr>
        <p:spPr/>
        <p:txBody>
          <a:bodyPr/>
          <a:lstStyle/>
          <a:p>
            <a:fld id="{8A1A85C8-A51A-41A8-B433-54E9BB83367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2B33582-8C9D-4FEB-886D-EC6C3235D07D}" type="datetime1">
              <a:rPr lang="es-ES" smtClean="0"/>
              <a:t>14/02/2026</a:t>
            </a:fld>
            <a:endParaRPr lang="es-ES"/>
          </a:p>
        </p:txBody>
      </p:sp>
      <p:sp>
        <p:nvSpPr>
          <p:cNvPr id="5" name="4 Marcador de pie de página"/>
          <p:cNvSpPr>
            <a:spLocks noGrp="1"/>
          </p:cNvSpPr>
          <p:nvPr>
            <p:ph type="ftr" sz="quarter" idx="11"/>
          </p:nvPr>
        </p:nvSpPr>
        <p:spPr/>
        <p:txBody>
          <a:bodyPr/>
          <a:lstStyle/>
          <a:p>
            <a:r>
              <a:rPr lang="es-ES" smtClean="0"/>
              <a:t>Mª José Díez Alonso - Diócesis de Astorga</a:t>
            </a:r>
            <a:endParaRPr lang="es-ES"/>
          </a:p>
        </p:txBody>
      </p:sp>
      <p:sp>
        <p:nvSpPr>
          <p:cNvPr id="6" name="5 Marcador de número de diapositiva"/>
          <p:cNvSpPr>
            <a:spLocks noGrp="1"/>
          </p:cNvSpPr>
          <p:nvPr>
            <p:ph type="sldNum" sz="quarter" idx="12"/>
          </p:nvPr>
        </p:nvSpPr>
        <p:spPr/>
        <p:txBody>
          <a:bodyPr/>
          <a:lstStyle/>
          <a:p>
            <a:fld id="{8A1A85C8-A51A-41A8-B433-54E9BB83367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758EC53-F017-40FC-BADF-6AD96CE567DC}" type="datetime1">
              <a:rPr lang="es-ES" smtClean="0"/>
              <a:t>14/02/2026</a:t>
            </a:fld>
            <a:endParaRPr lang="es-ES"/>
          </a:p>
        </p:txBody>
      </p:sp>
      <p:sp>
        <p:nvSpPr>
          <p:cNvPr id="5" name="4 Marcador de pie de página"/>
          <p:cNvSpPr>
            <a:spLocks noGrp="1"/>
          </p:cNvSpPr>
          <p:nvPr>
            <p:ph type="ftr" sz="quarter" idx="11"/>
          </p:nvPr>
        </p:nvSpPr>
        <p:spPr/>
        <p:txBody>
          <a:bodyPr/>
          <a:lstStyle/>
          <a:p>
            <a:r>
              <a:rPr lang="es-ES" smtClean="0"/>
              <a:t>Mª José Díez Alonso - Diócesis de Astorga</a:t>
            </a:r>
            <a:endParaRPr lang="es-ES"/>
          </a:p>
        </p:txBody>
      </p:sp>
      <p:sp>
        <p:nvSpPr>
          <p:cNvPr id="6" name="5 Marcador de número de diapositiva"/>
          <p:cNvSpPr>
            <a:spLocks noGrp="1"/>
          </p:cNvSpPr>
          <p:nvPr>
            <p:ph type="sldNum" sz="quarter" idx="12"/>
          </p:nvPr>
        </p:nvSpPr>
        <p:spPr/>
        <p:txBody>
          <a:bodyPr/>
          <a:lstStyle/>
          <a:p>
            <a:fld id="{8A1A85C8-A51A-41A8-B433-54E9BB83367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BD653D-7EBC-44D9-8FBC-C42E23728F76}" type="datetime1">
              <a:rPr lang="es-ES" smtClean="0"/>
              <a:t>14/02/2026</a:t>
            </a:fld>
            <a:endParaRPr lang="es-ES"/>
          </a:p>
        </p:txBody>
      </p:sp>
      <p:sp>
        <p:nvSpPr>
          <p:cNvPr id="5" name="4 Marcador de pie de página"/>
          <p:cNvSpPr>
            <a:spLocks noGrp="1"/>
          </p:cNvSpPr>
          <p:nvPr>
            <p:ph type="ftr" sz="quarter" idx="11"/>
          </p:nvPr>
        </p:nvSpPr>
        <p:spPr/>
        <p:txBody>
          <a:bodyPr/>
          <a:lstStyle/>
          <a:p>
            <a:r>
              <a:rPr lang="es-ES" smtClean="0"/>
              <a:t>Mª José Díez Alonso - Diócesis de Astorga</a:t>
            </a:r>
            <a:endParaRPr lang="es-ES"/>
          </a:p>
        </p:txBody>
      </p:sp>
      <p:sp>
        <p:nvSpPr>
          <p:cNvPr id="6" name="5 Marcador de número de diapositiva"/>
          <p:cNvSpPr>
            <a:spLocks noGrp="1"/>
          </p:cNvSpPr>
          <p:nvPr>
            <p:ph type="sldNum" sz="quarter" idx="12"/>
          </p:nvPr>
        </p:nvSpPr>
        <p:spPr/>
        <p:txBody>
          <a:bodyPr/>
          <a:lstStyle/>
          <a:p>
            <a:fld id="{8A1A85C8-A51A-41A8-B433-54E9BB83367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CD19867-AB47-4FBB-9496-5A28322E0465}" type="datetime1">
              <a:rPr lang="es-ES" smtClean="0"/>
              <a:t>14/02/2026</a:t>
            </a:fld>
            <a:endParaRPr lang="es-ES"/>
          </a:p>
        </p:txBody>
      </p:sp>
      <p:sp>
        <p:nvSpPr>
          <p:cNvPr id="5" name="4 Marcador de pie de página"/>
          <p:cNvSpPr>
            <a:spLocks noGrp="1"/>
          </p:cNvSpPr>
          <p:nvPr>
            <p:ph type="ftr" sz="quarter" idx="11"/>
          </p:nvPr>
        </p:nvSpPr>
        <p:spPr/>
        <p:txBody>
          <a:bodyPr/>
          <a:lstStyle/>
          <a:p>
            <a:r>
              <a:rPr lang="es-ES" smtClean="0"/>
              <a:t>Mª José Díez Alonso - Diócesis de Astorga</a:t>
            </a:r>
            <a:endParaRPr lang="es-ES"/>
          </a:p>
        </p:txBody>
      </p:sp>
      <p:sp>
        <p:nvSpPr>
          <p:cNvPr id="6" name="5 Marcador de número de diapositiva"/>
          <p:cNvSpPr>
            <a:spLocks noGrp="1"/>
          </p:cNvSpPr>
          <p:nvPr>
            <p:ph type="sldNum" sz="quarter" idx="12"/>
          </p:nvPr>
        </p:nvSpPr>
        <p:spPr/>
        <p:txBody>
          <a:bodyPr/>
          <a:lstStyle/>
          <a:p>
            <a:fld id="{8A1A85C8-A51A-41A8-B433-54E9BB83367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E770FC1-AFD2-49F6-A86E-7C17AFE48466}" type="datetime1">
              <a:rPr lang="es-ES" smtClean="0"/>
              <a:t>14/02/2026</a:t>
            </a:fld>
            <a:endParaRPr lang="es-ES"/>
          </a:p>
        </p:txBody>
      </p:sp>
      <p:sp>
        <p:nvSpPr>
          <p:cNvPr id="6" name="5 Marcador de pie de página"/>
          <p:cNvSpPr>
            <a:spLocks noGrp="1"/>
          </p:cNvSpPr>
          <p:nvPr>
            <p:ph type="ftr" sz="quarter" idx="11"/>
          </p:nvPr>
        </p:nvSpPr>
        <p:spPr/>
        <p:txBody>
          <a:bodyPr/>
          <a:lstStyle/>
          <a:p>
            <a:r>
              <a:rPr lang="es-ES" smtClean="0"/>
              <a:t>Mª José Díez Alonso - Diócesis de Astorga</a:t>
            </a:r>
            <a:endParaRPr lang="es-ES"/>
          </a:p>
        </p:txBody>
      </p:sp>
      <p:sp>
        <p:nvSpPr>
          <p:cNvPr id="7" name="6 Marcador de número de diapositiva"/>
          <p:cNvSpPr>
            <a:spLocks noGrp="1"/>
          </p:cNvSpPr>
          <p:nvPr>
            <p:ph type="sldNum" sz="quarter" idx="12"/>
          </p:nvPr>
        </p:nvSpPr>
        <p:spPr/>
        <p:txBody>
          <a:bodyPr/>
          <a:lstStyle/>
          <a:p>
            <a:fld id="{8A1A85C8-A51A-41A8-B433-54E9BB83367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70A46A4-9130-4BC6-8CF9-092A4BAA2C8E}" type="datetime1">
              <a:rPr lang="es-ES" smtClean="0"/>
              <a:t>14/02/2026</a:t>
            </a:fld>
            <a:endParaRPr lang="es-ES"/>
          </a:p>
        </p:txBody>
      </p:sp>
      <p:sp>
        <p:nvSpPr>
          <p:cNvPr id="8" name="7 Marcador de pie de página"/>
          <p:cNvSpPr>
            <a:spLocks noGrp="1"/>
          </p:cNvSpPr>
          <p:nvPr>
            <p:ph type="ftr" sz="quarter" idx="11"/>
          </p:nvPr>
        </p:nvSpPr>
        <p:spPr/>
        <p:txBody>
          <a:bodyPr/>
          <a:lstStyle/>
          <a:p>
            <a:r>
              <a:rPr lang="es-ES" smtClean="0"/>
              <a:t>Mª José Díez Alonso - Diócesis de Astorga</a:t>
            </a:r>
            <a:endParaRPr lang="es-ES"/>
          </a:p>
        </p:txBody>
      </p:sp>
      <p:sp>
        <p:nvSpPr>
          <p:cNvPr id="9" name="8 Marcador de número de diapositiva"/>
          <p:cNvSpPr>
            <a:spLocks noGrp="1"/>
          </p:cNvSpPr>
          <p:nvPr>
            <p:ph type="sldNum" sz="quarter" idx="12"/>
          </p:nvPr>
        </p:nvSpPr>
        <p:spPr/>
        <p:txBody>
          <a:bodyPr/>
          <a:lstStyle/>
          <a:p>
            <a:fld id="{8A1A85C8-A51A-41A8-B433-54E9BB83367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C082D36-76E4-4610-98ED-7F159F612B15}" type="datetime1">
              <a:rPr lang="es-ES" smtClean="0"/>
              <a:t>14/02/2026</a:t>
            </a:fld>
            <a:endParaRPr lang="es-ES"/>
          </a:p>
        </p:txBody>
      </p:sp>
      <p:sp>
        <p:nvSpPr>
          <p:cNvPr id="4" name="3 Marcador de pie de página"/>
          <p:cNvSpPr>
            <a:spLocks noGrp="1"/>
          </p:cNvSpPr>
          <p:nvPr>
            <p:ph type="ftr" sz="quarter" idx="11"/>
          </p:nvPr>
        </p:nvSpPr>
        <p:spPr/>
        <p:txBody>
          <a:bodyPr/>
          <a:lstStyle/>
          <a:p>
            <a:r>
              <a:rPr lang="es-ES" smtClean="0"/>
              <a:t>Mª José Díez Alonso - Diócesis de Astorga</a:t>
            </a:r>
            <a:endParaRPr lang="es-ES"/>
          </a:p>
        </p:txBody>
      </p:sp>
      <p:sp>
        <p:nvSpPr>
          <p:cNvPr id="5" name="4 Marcador de número de diapositiva"/>
          <p:cNvSpPr>
            <a:spLocks noGrp="1"/>
          </p:cNvSpPr>
          <p:nvPr>
            <p:ph type="sldNum" sz="quarter" idx="12"/>
          </p:nvPr>
        </p:nvSpPr>
        <p:spPr/>
        <p:txBody>
          <a:bodyPr/>
          <a:lstStyle/>
          <a:p>
            <a:fld id="{8A1A85C8-A51A-41A8-B433-54E9BB83367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94869C9-54BD-4084-8A29-A64109DB4558}" type="datetime1">
              <a:rPr lang="es-ES" smtClean="0"/>
              <a:t>14/02/2026</a:t>
            </a:fld>
            <a:endParaRPr lang="es-ES"/>
          </a:p>
        </p:txBody>
      </p:sp>
      <p:sp>
        <p:nvSpPr>
          <p:cNvPr id="3" name="2 Marcador de pie de página"/>
          <p:cNvSpPr>
            <a:spLocks noGrp="1"/>
          </p:cNvSpPr>
          <p:nvPr>
            <p:ph type="ftr" sz="quarter" idx="11"/>
          </p:nvPr>
        </p:nvSpPr>
        <p:spPr/>
        <p:txBody>
          <a:bodyPr/>
          <a:lstStyle/>
          <a:p>
            <a:r>
              <a:rPr lang="es-ES" smtClean="0"/>
              <a:t>Mª José Díez Alonso - Diócesis de Astorga</a:t>
            </a:r>
            <a:endParaRPr lang="es-ES"/>
          </a:p>
        </p:txBody>
      </p:sp>
      <p:sp>
        <p:nvSpPr>
          <p:cNvPr id="4" name="3 Marcador de número de diapositiva"/>
          <p:cNvSpPr>
            <a:spLocks noGrp="1"/>
          </p:cNvSpPr>
          <p:nvPr>
            <p:ph type="sldNum" sz="quarter" idx="12"/>
          </p:nvPr>
        </p:nvSpPr>
        <p:spPr/>
        <p:txBody>
          <a:bodyPr/>
          <a:lstStyle/>
          <a:p>
            <a:fld id="{8A1A85C8-A51A-41A8-B433-54E9BB83367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17961E1-F93C-46CF-89C3-D3F2E4CE7D8C}" type="datetime1">
              <a:rPr lang="es-ES" smtClean="0"/>
              <a:t>14/02/2026</a:t>
            </a:fld>
            <a:endParaRPr lang="es-ES"/>
          </a:p>
        </p:txBody>
      </p:sp>
      <p:sp>
        <p:nvSpPr>
          <p:cNvPr id="6" name="5 Marcador de pie de página"/>
          <p:cNvSpPr>
            <a:spLocks noGrp="1"/>
          </p:cNvSpPr>
          <p:nvPr>
            <p:ph type="ftr" sz="quarter" idx="11"/>
          </p:nvPr>
        </p:nvSpPr>
        <p:spPr/>
        <p:txBody>
          <a:bodyPr/>
          <a:lstStyle/>
          <a:p>
            <a:r>
              <a:rPr lang="es-ES" smtClean="0"/>
              <a:t>Mª José Díez Alonso - Diócesis de Astorga</a:t>
            </a:r>
            <a:endParaRPr lang="es-ES"/>
          </a:p>
        </p:txBody>
      </p:sp>
      <p:sp>
        <p:nvSpPr>
          <p:cNvPr id="7" name="6 Marcador de número de diapositiva"/>
          <p:cNvSpPr>
            <a:spLocks noGrp="1"/>
          </p:cNvSpPr>
          <p:nvPr>
            <p:ph type="sldNum" sz="quarter" idx="12"/>
          </p:nvPr>
        </p:nvSpPr>
        <p:spPr/>
        <p:txBody>
          <a:bodyPr/>
          <a:lstStyle/>
          <a:p>
            <a:fld id="{8A1A85C8-A51A-41A8-B433-54E9BB83367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AA70424-F638-4BF7-85CC-34D73CD2AF31}" type="datetime1">
              <a:rPr lang="es-ES" smtClean="0"/>
              <a:t>14/02/2026</a:t>
            </a:fld>
            <a:endParaRPr lang="es-ES"/>
          </a:p>
        </p:txBody>
      </p:sp>
      <p:sp>
        <p:nvSpPr>
          <p:cNvPr id="6" name="5 Marcador de pie de página"/>
          <p:cNvSpPr>
            <a:spLocks noGrp="1"/>
          </p:cNvSpPr>
          <p:nvPr>
            <p:ph type="ftr" sz="quarter" idx="11"/>
          </p:nvPr>
        </p:nvSpPr>
        <p:spPr/>
        <p:txBody>
          <a:bodyPr/>
          <a:lstStyle/>
          <a:p>
            <a:r>
              <a:rPr lang="es-ES" smtClean="0"/>
              <a:t>Mª José Díez Alonso - Diócesis de Astorga</a:t>
            </a:r>
            <a:endParaRPr lang="es-ES"/>
          </a:p>
        </p:txBody>
      </p:sp>
      <p:sp>
        <p:nvSpPr>
          <p:cNvPr id="7" name="6 Marcador de número de diapositiva"/>
          <p:cNvSpPr>
            <a:spLocks noGrp="1"/>
          </p:cNvSpPr>
          <p:nvPr>
            <p:ph type="sldNum" sz="quarter" idx="12"/>
          </p:nvPr>
        </p:nvSpPr>
        <p:spPr/>
        <p:txBody>
          <a:bodyPr/>
          <a:lstStyle/>
          <a:p>
            <a:fld id="{8A1A85C8-A51A-41A8-B433-54E9BB83367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15000"/>
          </a:srgb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A71286-F9EB-4538-8BED-F7FEE65DD128}" type="datetime1">
              <a:rPr lang="es-ES" smtClean="0"/>
              <a:t>14/02/2026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Mª José Díez Alonso - Diócesis de Astorga</a:t>
            </a: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1A85C8-A51A-41A8-B433-54E9BB83367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sz="3600" b="1" dirty="0">
                <a:solidFill>
                  <a:schemeClr val="accent6">
                    <a:lumMod val="50000"/>
                  </a:schemeClr>
                </a:solidFill>
              </a:rPr>
              <a:t/>
            </a:r>
            <a:br>
              <a:rPr lang="es-ES" sz="3600" b="1" dirty="0">
                <a:solidFill>
                  <a:schemeClr val="accent6">
                    <a:lumMod val="50000"/>
                  </a:schemeClr>
                </a:solidFill>
              </a:rPr>
            </a:br>
            <a:r>
              <a:rPr lang="es-ES" sz="3600" b="1" i="1" dirty="0">
                <a:solidFill>
                  <a:schemeClr val="accent6">
                    <a:lumMod val="50000"/>
                  </a:schemeClr>
                </a:solidFill>
              </a:rPr>
              <a:t>La Protección de la Infancia y la Adolescencia en la Pastoral Parroquial</a:t>
            </a:r>
            <a:r>
              <a:rPr lang="es-ES" dirty="0"/>
              <a:t/>
            </a:r>
            <a:br>
              <a:rPr lang="es-ES" dirty="0"/>
            </a:br>
            <a:endParaRPr lang="es-ES" dirty="0"/>
          </a:p>
        </p:txBody>
      </p:sp>
      <p:sp>
        <p:nvSpPr>
          <p:cNvPr id="3" name="2 Subtítulo"/>
          <p:cNvSpPr>
            <a:spLocks noGrp="1"/>
          </p:cNvSpPr>
          <p:nvPr>
            <p:ph type="subTitle" idx="1"/>
          </p:nvPr>
        </p:nvSpPr>
        <p:spPr/>
        <p:txBody>
          <a:bodyPr>
            <a:normAutofit fontScale="92500" lnSpcReduction="10000"/>
          </a:bodyPr>
          <a:lstStyle/>
          <a:p>
            <a:r>
              <a:rPr lang="es-ES" sz="2400" b="1" dirty="0"/>
              <a:t>María José Díez </a:t>
            </a:r>
            <a:r>
              <a:rPr lang="es-ES" sz="2400" b="1" dirty="0" smtClean="0"/>
              <a:t>Alonso</a:t>
            </a:r>
          </a:p>
          <a:p>
            <a:endParaRPr lang="es-ES" sz="2400" b="1" dirty="0"/>
          </a:p>
          <a:p>
            <a:r>
              <a:rPr lang="es-ES" sz="2000" dirty="0" smtClean="0"/>
              <a:t>Delegada Episcopal </a:t>
            </a:r>
            <a:r>
              <a:rPr lang="es-ES" sz="2000" dirty="0"/>
              <a:t>de Protección de Menores y Acompañamiento a las Víctimas de Abusos</a:t>
            </a:r>
          </a:p>
          <a:p>
            <a:r>
              <a:rPr lang="es-ES" sz="2000" dirty="0"/>
              <a:t>Diócesis de Astorga</a:t>
            </a:r>
          </a:p>
          <a:p>
            <a:endParaRPr lang="es-ES" dirty="0"/>
          </a:p>
        </p:txBody>
      </p:sp>
      <p:sp>
        <p:nvSpPr>
          <p:cNvPr id="4" name="3 Marcador de pie de página"/>
          <p:cNvSpPr>
            <a:spLocks noGrp="1"/>
          </p:cNvSpPr>
          <p:nvPr>
            <p:ph type="ftr" sz="quarter" idx="11"/>
          </p:nvPr>
        </p:nvSpPr>
        <p:spPr/>
        <p:txBody>
          <a:bodyPr/>
          <a:lstStyle/>
          <a:p>
            <a:r>
              <a:rPr lang="es-ES" smtClean="0"/>
              <a:t>Mª José Díez Alonso - Diócesis de Astorga</a:t>
            </a:r>
            <a:endParaRPr lang="es-E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accent6">
                    <a:lumMod val="75000"/>
                  </a:schemeClr>
                </a:solidFill>
              </a:rPr>
              <a:t>Selección de los colaboradores</a:t>
            </a:r>
            <a:endParaRPr lang="es-ES" b="1" dirty="0">
              <a:solidFill>
                <a:schemeClr val="accent6">
                  <a:lumMod val="75000"/>
                </a:schemeClr>
              </a:solidFill>
            </a:endParaRPr>
          </a:p>
        </p:txBody>
      </p:sp>
      <p:sp>
        <p:nvSpPr>
          <p:cNvPr id="3" name="2 Marcador de contenido"/>
          <p:cNvSpPr>
            <a:spLocks noGrp="1"/>
          </p:cNvSpPr>
          <p:nvPr>
            <p:ph sz="half" idx="1"/>
          </p:nvPr>
        </p:nvSpPr>
        <p:spPr/>
        <p:txBody>
          <a:bodyPr/>
          <a:lstStyle/>
          <a:p>
            <a:pPr lvl="0">
              <a:buNone/>
            </a:pPr>
            <a:endParaRPr lang="es-ES" dirty="0" smtClean="0">
              <a:solidFill>
                <a:schemeClr val="accent6">
                  <a:lumMod val="50000"/>
                </a:schemeClr>
              </a:solidFill>
            </a:endParaRPr>
          </a:p>
          <a:p>
            <a:pPr lvl="0">
              <a:buNone/>
            </a:pPr>
            <a:r>
              <a:rPr lang="es-ES" dirty="0" smtClean="0">
                <a:solidFill>
                  <a:schemeClr val="accent6">
                    <a:lumMod val="50000"/>
                  </a:schemeClr>
                </a:solidFill>
              </a:rPr>
              <a:t>No </a:t>
            </a:r>
            <a:r>
              <a:rPr lang="es-ES" dirty="0">
                <a:solidFill>
                  <a:schemeClr val="accent6">
                    <a:lumMod val="50000"/>
                  </a:schemeClr>
                </a:solidFill>
              </a:rPr>
              <a:t>es suficiente ser piadoso/a y tener disponibilidad; es necesario tener unas cualidades humanas: madurez afectiva, sexual, fe, formación y un comportamiento adecuado y equilibrado.</a:t>
            </a:r>
          </a:p>
          <a:p>
            <a:pPr>
              <a:buNone/>
            </a:pPr>
            <a:endParaRPr lang="es-ES" dirty="0">
              <a:solidFill>
                <a:schemeClr val="accent6">
                  <a:lumMod val="50000"/>
                </a:schemeClr>
              </a:solidFill>
            </a:endParaRPr>
          </a:p>
        </p:txBody>
      </p:sp>
      <p:pic>
        <p:nvPicPr>
          <p:cNvPr id="5" name="4 Marcador de contenido" descr="parroquia-1.jpg"/>
          <p:cNvPicPr>
            <a:picLocks noGrp="1" noChangeAspect="1"/>
          </p:cNvPicPr>
          <p:nvPr>
            <p:ph sz="half" idx="2"/>
          </p:nvPr>
        </p:nvPicPr>
        <p:blipFill>
          <a:blip r:embed="rId2">
            <a:duotone>
              <a:prstClr val="black"/>
              <a:schemeClr val="accent6">
                <a:tint val="45000"/>
                <a:satMod val="400000"/>
              </a:schemeClr>
            </a:duotone>
          </a:blip>
          <a:stretch>
            <a:fillRect/>
          </a:stretch>
        </p:blipFill>
        <p:spPr>
          <a:xfrm>
            <a:off x="5000628" y="2860385"/>
            <a:ext cx="3686172" cy="2711755"/>
          </a:xfrm>
        </p:spPr>
      </p:pic>
      <p:sp>
        <p:nvSpPr>
          <p:cNvPr id="6" name="5 Marcador de pie de página"/>
          <p:cNvSpPr>
            <a:spLocks noGrp="1"/>
          </p:cNvSpPr>
          <p:nvPr>
            <p:ph type="ftr" sz="quarter" idx="11"/>
          </p:nvPr>
        </p:nvSpPr>
        <p:spPr/>
        <p:txBody>
          <a:bodyPr/>
          <a:lstStyle/>
          <a:p>
            <a:r>
              <a:rPr lang="es-ES" smtClean="0"/>
              <a:t>Mª José Díez Alonso - Diócesis de Astorga</a:t>
            </a:r>
            <a:endParaRPr lang="es-E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b="1" dirty="0" smtClean="0">
                <a:solidFill>
                  <a:schemeClr val="accent6">
                    <a:lumMod val="75000"/>
                  </a:schemeClr>
                </a:solidFill>
              </a:rPr>
              <a:t>Necesidad de formación </a:t>
            </a:r>
            <a:endParaRPr lang="es-ES" b="1" dirty="0">
              <a:solidFill>
                <a:schemeClr val="accent6">
                  <a:lumMod val="75000"/>
                </a:schemeClr>
              </a:solidFill>
            </a:endParaRPr>
          </a:p>
        </p:txBody>
      </p:sp>
      <p:sp>
        <p:nvSpPr>
          <p:cNvPr id="6" name="5 Marcador de contenido"/>
          <p:cNvSpPr>
            <a:spLocks noGrp="1"/>
          </p:cNvSpPr>
          <p:nvPr>
            <p:ph idx="1"/>
          </p:nvPr>
        </p:nvSpPr>
        <p:spPr/>
        <p:txBody>
          <a:bodyPr>
            <a:normAutofit lnSpcReduction="10000"/>
          </a:bodyPr>
          <a:lstStyle/>
          <a:p>
            <a:pPr lvl="0"/>
            <a:r>
              <a:rPr lang="es-ES" sz="2800" dirty="0">
                <a:solidFill>
                  <a:schemeClr val="accent6">
                    <a:lumMod val="50000"/>
                  </a:schemeClr>
                </a:solidFill>
              </a:rPr>
              <a:t>Todos los agentes de pastoral parroquial han de estar </a:t>
            </a:r>
            <a:r>
              <a:rPr lang="es-ES" sz="2800" b="1" dirty="0">
                <a:solidFill>
                  <a:schemeClr val="accent6">
                    <a:lumMod val="50000"/>
                  </a:schemeClr>
                </a:solidFill>
              </a:rPr>
              <a:t>formados en las estrategias de protección de menores y entornos seguros</a:t>
            </a:r>
            <a:r>
              <a:rPr lang="es-ES" sz="2800" dirty="0">
                <a:solidFill>
                  <a:schemeClr val="accent6">
                    <a:lumMod val="50000"/>
                  </a:schemeClr>
                </a:solidFill>
              </a:rPr>
              <a:t>, saber identificar factores de riesgo y protección y detectar malas prácticas incipientes o ya establecidas, con el objetivo de corregirlas</a:t>
            </a:r>
            <a:r>
              <a:rPr lang="es-ES" sz="2800" dirty="0" smtClean="0">
                <a:solidFill>
                  <a:schemeClr val="accent6">
                    <a:lumMod val="50000"/>
                  </a:schemeClr>
                </a:solidFill>
              </a:rPr>
              <a:t>.</a:t>
            </a:r>
          </a:p>
          <a:p>
            <a:pPr lvl="0">
              <a:buNone/>
            </a:pPr>
            <a:endParaRPr lang="es-ES" sz="2800" dirty="0">
              <a:solidFill>
                <a:schemeClr val="accent6">
                  <a:lumMod val="50000"/>
                </a:schemeClr>
              </a:solidFill>
            </a:endParaRPr>
          </a:p>
          <a:p>
            <a:pPr lvl="0">
              <a:buNone/>
            </a:pPr>
            <a:r>
              <a:rPr lang="es-ES" sz="2800" dirty="0">
                <a:solidFill>
                  <a:schemeClr val="accent6">
                    <a:lumMod val="50000"/>
                  </a:schemeClr>
                </a:solidFill>
              </a:rPr>
              <a:t>Por tanto, las parroquias también deben tener un</a:t>
            </a:r>
            <a:r>
              <a:rPr lang="es-ES" sz="2800" b="1" dirty="0">
                <a:solidFill>
                  <a:schemeClr val="accent6">
                    <a:lumMod val="50000"/>
                  </a:schemeClr>
                </a:solidFill>
              </a:rPr>
              <a:t> planes de formación inicial y permanente</a:t>
            </a:r>
            <a:r>
              <a:rPr lang="es-ES" sz="2800" dirty="0">
                <a:solidFill>
                  <a:schemeClr val="accent6">
                    <a:lumMod val="50000"/>
                  </a:schemeClr>
                </a:solidFill>
              </a:rPr>
              <a:t> y cumplir con los protocolos diocesanos. </a:t>
            </a:r>
          </a:p>
          <a:p>
            <a:endParaRPr lang="es-ES" dirty="0"/>
          </a:p>
        </p:txBody>
      </p:sp>
      <p:sp>
        <p:nvSpPr>
          <p:cNvPr id="4" name="3 Marcador de pie de página"/>
          <p:cNvSpPr>
            <a:spLocks noGrp="1"/>
          </p:cNvSpPr>
          <p:nvPr>
            <p:ph type="ftr" sz="quarter" idx="11"/>
          </p:nvPr>
        </p:nvSpPr>
        <p:spPr/>
        <p:txBody>
          <a:bodyPr/>
          <a:lstStyle/>
          <a:p>
            <a:r>
              <a:rPr lang="es-ES" smtClean="0"/>
              <a:t>Mª José Díez Alonso - Diócesis de Astorga</a:t>
            </a:r>
            <a:endParaRPr lang="es-E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b="1" dirty="0" smtClean="0">
                <a:solidFill>
                  <a:schemeClr val="accent6">
                    <a:lumMod val="75000"/>
                  </a:schemeClr>
                </a:solidFill>
              </a:rPr>
              <a:t>Un modelo de buen trato </a:t>
            </a:r>
            <a:endParaRPr lang="es-ES" b="1" dirty="0">
              <a:solidFill>
                <a:schemeClr val="accent6">
                  <a:lumMod val="75000"/>
                </a:schemeClr>
              </a:solidFill>
            </a:endParaRPr>
          </a:p>
        </p:txBody>
      </p:sp>
      <p:sp>
        <p:nvSpPr>
          <p:cNvPr id="3" name="2 Marcador de contenido"/>
          <p:cNvSpPr>
            <a:spLocks noGrp="1"/>
          </p:cNvSpPr>
          <p:nvPr>
            <p:ph idx="1"/>
          </p:nvPr>
        </p:nvSpPr>
        <p:spPr/>
        <p:txBody>
          <a:bodyPr>
            <a:normAutofit fontScale="77500" lnSpcReduction="20000"/>
          </a:bodyPr>
          <a:lstStyle/>
          <a:p>
            <a:pPr marL="514350" lvl="0" indent="-514350">
              <a:buFont typeface="+mj-lt"/>
              <a:buAutoNum type="arabicPeriod"/>
            </a:pPr>
            <a:r>
              <a:rPr lang="es-ES" dirty="0">
                <a:solidFill>
                  <a:schemeClr val="accent6">
                    <a:lumMod val="50000"/>
                  </a:schemeClr>
                </a:solidFill>
              </a:rPr>
              <a:t>Trato respetuoso a todas las personas.</a:t>
            </a:r>
          </a:p>
          <a:p>
            <a:pPr marL="514350" lvl="0" indent="-514350">
              <a:buFont typeface="+mj-lt"/>
              <a:buAutoNum type="arabicPeriod"/>
            </a:pPr>
            <a:r>
              <a:rPr lang="es-ES" dirty="0">
                <a:solidFill>
                  <a:schemeClr val="accent6">
                    <a:lumMod val="50000"/>
                  </a:schemeClr>
                </a:solidFill>
              </a:rPr>
              <a:t>Proporcionar modelos positivos de referencia.</a:t>
            </a:r>
          </a:p>
          <a:p>
            <a:pPr marL="514350" lvl="0" indent="-514350">
              <a:buFont typeface="+mj-lt"/>
              <a:buAutoNum type="arabicPeriod"/>
            </a:pPr>
            <a:r>
              <a:rPr lang="es-ES" dirty="0">
                <a:solidFill>
                  <a:schemeClr val="accent6">
                    <a:lumMod val="50000"/>
                  </a:schemeClr>
                </a:solidFill>
              </a:rPr>
              <a:t>Estar siempre visibles a los otros agentes de pastoral y adultos en las diferentes actividades.</a:t>
            </a:r>
          </a:p>
          <a:p>
            <a:pPr marL="514350" lvl="0" indent="-514350">
              <a:buFont typeface="+mj-lt"/>
              <a:buAutoNum type="arabicPeriod"/>
            </a:pPr>
            <a:r>
              <a:rPr lang="es-ES" dirty="0">
                <a:solidFill>
                  <a:schemeClr val="accent6">
                    <a:lumMod val="50000"/>
                  </a:schemeClr>
                </a:solidFill>
              </a:rPr>
              <a:t>Tener una figura responsable, conocida y accesible, a la que comunicar incidencias (conductas potencialmente abusivas).</a:t>
            </a:r>
          </a:p>
          <a:p>
            <a:pPr marL="514350" lvl="0" indent="-514350">
              <a:buFont typeface="+mj-lt"/>
              <a:buAutoNum type="arabicPeriod"/>
            </a:pPr>
            <a:r>
              <a:rPr lang="es-ES" dirty="0">
                <a:solidFill>
                  <a:schemeClr val="accent6">
                    <a:lumMod val="50000"/>
                  </a:schemeClr>
                </a:solidFill>
              </a:rPr>
              <a:t>Crear ambientes en los que los niños puedan plantear preguntas y expresar inquietudes y preocupaciones.</a:t>
            </a:r>
          </a:p>
          <a:p>
            <a:pPr marL="514350" lvl="0" indent="-514350">
              <a:buFont typeface="+mj-lt"/>
              <a:buAutoNum type="arabicPeriod"/>
            </a:pPr>
            <a:r>
              <a:rPr lang="es-ES" dirty="0">
                <a:solidFill>
                  <a:schemeClr val="accent6">
                    <a:lumMod val="50000"/>
                  </a:schemeClr>
                </a:solidFill>
              </a:rPr>
              <a:t>Respetar la privacidad e intimidad de las personas, especialmente de los niños, niñas y adolescentes.</a:t>
            </a:r>
          </a:p>
          <a:p>
            <a:pPr marL="514350" lvl="0" indent="-514350">
              <a:buFont typeface="+mj-lt"/>
              <a:buAutoNum type="arabicPeriod"/>
            </a:pPr>
            <a:r>
              <a:rPr lang="es-ES" dirty="0">
                <a:solidFill>
                  <a:schemeClr val="accent6">
                    <a:lumMod val="50000"/>
                  </a:schemeClr>
                </a:solidFill>
              </a:rPr>
              <a:t>Mantener un contacto fluido y constante con las familias –información y permisos.</a:t>
            </a:r>
          </a:p>
          <a:p>
            <a:pPr marL="514350" indent="-514350">
              <a:buFont typeface="+mj-lt"/>
              <a:buAutoNum type="arabicPeriod"/>
            </a:pPr>
            <a:endParaRPr lang="es-ES" dirty="0">
              <a:solidFill>
                <a:schemeClr val="accent6">
                  <a:lumMod val="50000"/>
                </a:schemeClr>
              </a:solidFill>
            </a:endParaRPr>
          </a:p>
        </p:txBody>
      </p:sp>
      <p:pic>
        <p:nvPicPr>
          <p:cNvPr id="4" name="3 Imagen" descr="5-1-1200x675.jpeg"/>
          <p:cNvPicPr>
            <a:picLocks noChangeAspect="1"/>
          </p:cNvPicPr>
          <p:nvPr/>
        </p:nvPicPr>
        <p:blipFill>
          <a:blip r:embed="rId2" cstate="print"/>
          <a:stretch>
            <a:fillRect/>
          </a:stretch>
        </p:blipFill>
        <p:spPr>
          <a:xfrm>
            <a:off x="7072330" y="500042"/>
            <a:ext cx="1650980" cy="928676"/>
          </a:xfrm>
          <a:prstGeom prst="rect">
            <a:avLst/>
          </a:prstGeom>
        </p:spPr>
      </p:pic>
      <p:sp>
        <p:nvSpPr>
          <p:cNvPr id="5" name="4 Marcador de pie de página"/>
          <p:cNvSpPr>
            <a:spLocks noGrp="1"/>
          </p:cNvSpPr>
          <p:nvPr>
            <p:ph type="ftr" sz="quarter" idx="11"/>
          </p:nvPr>
        </p:nvSpPr>
        <p:spPr/>
        <p:txBody>
          <a:bodyPr/>
          <a:lstStyle/>
          <a:p>
            <a:r>
              <a:rPr lang="es-ES" smtClean="0"/>
              <a:t>Mª José Díez Alonso - Diócesis de Astorga</a:t>
            </a:r>
            <a:endParaRPr lang="es-E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just"/>
            <a:r>
              <a:rPr lang="es-ES" b="1" dirty="0" smtClean="0">
                <a:solidFill>
                  <a:schemeClr val="accent6">
                    <a:lumMod val="75000"/>
                  </a:schemeClr>
                </a:solidFill>
              </a:rPr>
              <a:t>Las líneas rojas</a:t>
            </a:r>
            <a:endParaRPr lang="es-ES" b="1" dirty="0">
              <a:solidFill>
                <a:schemeClr val="accent6">
                  <a:lumMod val="75000"/>
                </a:schemeClr>
              </a:solidFill>
            </a:endParaRPr>
          </a:p>
        </p:txBody>
      </p:sp>
      <p:sp>
        <p:nvSpPr>
          <p:cNvPr id="3" name="2 Marcador de contenido"/>
          <p:cNvSpPr>
            <a:spLocks noGrp="1"/>
          </p:cNvSpPr>
          <p:nvPr>
            <p:ph idx="1"/>
          </p:nvPr>
        </p:nvSpPr>
        <p:spPr/>
        <p:txBody>
          <a:bodyPr>
            <a:normAutofit fontScale="62500" lnSpcReduction="20000"/>
          </a:bodyPr>
          <a:lstStyle/>
          <a:p>
            <a:pPr lvl="0"/>
            <a:r>
              <a:rPr lang="es-ES" dirty="0" smtClean="0">
                <a:solidFill>
                  <a:schemeClr val="accent6">
                    <a:lumMod val="50000"/>
                  </a:schemeClr>
                </a:solidFill>
              </a:rPr>
              <a:t>Poner </a:t>
            </a:r>
            <a:r>
              <a:rPr lang="es-ES" dirty="0">
                <a:solidFill>
                  <a:schemeClr val="accent6">
                    <a:lumMod val="50000"/>
                  </a:schemeClr>
                </a:solidFill>
              </a:rPr>
              <a:t>castigos de ningún tipo.</a:t>
            </a:r>
          </a:p>
          <a:p>
            <a:pPr lvl="0"/>
            <a:r>
              <a:rPr lang="es-ES" dirty="0">
                <a:solidFill>
                  <a:schemeClr val="accent6">
                    <a:lumMod val="50000"/>
                  </a:schemeClr>
                </a:solidFill>
              </a:rPr>
              <a:t>Tener una relación exclusiva con un menor en particular respecto del resto.</a:t>
            </a:r>
          </a:p>
          <a:p>
            <a:pPr lvl="0"/>
            <a:r>
              <a:rPr lang="es-ES" dirty="0">
                <a:solidFill>
                  <a:schemeClr val="accent6">
                    <a:lumMod val="50000"/>
                  </a:schemeClr>
                </a:solidFill>
              </a:rPr>
              <a:t>Dejar a un menor en una situación potencialmente peligrosa para su seguridad física, psicológica, emocional o espiritual.</a:t>
            </a:r>
          </a:p>
          <a:p>
            <a:pPr lvl="0"/>
            <a:r>
              <a:rPr lang="es-ES" dirty="0">
                <a:solidFill>
                  <a:schemeClr val="accent6">
                    <a:lumMod val="50000"/>
                  </a:schemeClr>
                </a:solidFill>
              </a:rPr>
              <a:t>Dirigirse a un menor o asimilable con una actitud ofensiva, inapropiada o sexualmente provocadora.</a:t>
            </a:r>
          </a:p>
          <a:p>
            <a:pPr lvl="0"/>
            <a:r>
              <a:rPr lang="es-ES" dirty="0">
                <a:solidFill>
                  <a:schemeClr val="accent6">
                    <a:lumMod val="50000"/>
                  </a:schemeClr>
                </a:solidFill>
              </a:rPr>
              <a:t>Realizar gestos de cuidado hacia un menor, que podría hacer solo –evitar la sobreprotección.</a:t>
            </a:r>
          </a:p>
          <a:p>
            <a:pPr lvl="0"/>
            <a:r>
              <a:rPr lang="es-ES" dirty="0">
                <a:solidFill>
                  <a:schemeClr val="accent6">
                    <a:lumMod val="50000"/>
                  </a:schemeClr>
                </a:solidFill>
              </a:rPr>
              <a:t>Discriminar a un menor o a un grupo por cualquier motivo</a:t>
            </a:r>
          </a:p>
          <a:p>
            <a:pPr lvl="0"/>
            <a:r>
              <a:rPr lang="es-ES" dirty="0">
                <a:solidFill>
                  <a:schemeClr val="accent6">
                    <a:lumMod val="50000"/>
                  </a:schemeClr>
                </a:solidFill>
              </a:rPr>
              <a:t>Pedir la guarda de un secreto.</a:t>
            </a:r>
          </a:p>
          <a:p>
            <a:pPr lvl="0"/>
            <a:r>
              <a:rPr lang="es-ES" dirty="0">
                <a:solidFill>
                  <a:schemeClr val="accent6">
                    <a:lumMod val="50000"/>
                  </a:schemeClr>
                </a:solidFill>
              </a:rPr>
              <a:t>Hacer regalos o gestos especiales hacia un menor, discriminando al resto.</a:t>
            </a:r>
          </a:p>
          <a:p>
            <a:pPr lvl="0"/>
            <a:r>
              <a:rPr lang="es-ES" dirty="0">
                <a:solidFill>
                  <a:schemeClr val="accent6">
                    <a:lumMod val="50000"/>
                  </a:schemeClr>
                </a:solidFill>
              </a:rPr>
              <a:t>Hacer fotos o vídeos a menores y difundirlos sin la autorización de ambos progenitores o tutores legales. Además, se observará escrupulosamente el cumplimiento de la normativa legal vigente.</a:t>
            </a:r>
          </a:p>
          <a:p>
            <a:endParaRPr lang="es-ES" dirty="0">
              <a:solidFill>
                <a:schemeClr val="accent6">
                  <a:lumMod val="50000"/>
                </a:schemeClr>
              </a:solidFill>
            </a:endParaRPr>
          </a:p>
        </p:txBody>
      </p:sp>
      <p:pic>
        <p:nvPicPr>
          <p:cNvPr id="4" name="3 Imagen" descr="cintas-peligro.png"/>
          <p:cNvPicPr>
            <a:picLocks noChangeAspect="1"/>
          </p:cNvPicPr>
          <p:nvPr/>
        </p:nvPicPr>
        <p:blipFill>
          <a:blip r:embed="rId2" cstate="print"/>
          <a:stretch>
            <a:fillRect/>
          </a:stretch>
        </p:blipFill>
        <p:spPr>
          <a:xfrm>
            <a:off x="6715140" y="285728"/>
            <a:ext cx="1571588" cy="1571588"/>
          </a:xfrm>
          <a:prstGeom prst="rect">
            <a:avLst/>
          </a:prstGeom>
        </p:spPr>
      </p:pic>
      <p:sp>
        <p:nvSpPr>
          <p:cNvPr id="5" name="4 Marcador de pie de página"/>
          <p:cNvSpPr>
            <a:spLocks noGrp="1"/>
          </p:cNvSpPr>
          <p:nvPr>
            <p:ph type="ftr" sz="quarter" idx="11"/>
          </p:nvPr>
        </p:nvSpPr>
        <p:spPr/>
        <p:txBody>
          <a:bodyPr/>
          <a:lstStyle/>
          <a:p>
            <a:r>
              <a:rPr lang="es-ES" smtClean="0"/>
              <a:t>Mª José Díez Alonso - Diócesis de Astorga</a:t>
            </a:r>
            <a:endParaRPr lang="es-E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b="1" dirty="0" smtClean="0">
                <a:solidFill>
                  <a:schemeClr val="accent6">
                    <a:lumMod val="75000"/>
                  </a:schemeClr>
                </a:solidFill>
              </a:rPr>
              <a:t>Otros aspectos importantes</a:t>
            </a:r>
            <a:endParaRPr lang="es-ES" b="1" dirty="0">
              <a:solidFill>
                <a:schemeClr val="accent6">
                  <a:lumMod val="75000"/>
                </a:schemeClr>
              </a:solidFill>
            </a:endParaRPr>
          </a:p>
        </p:txBody>
      </p:sp>
      <p:sp>
        <p:nvSpPr>
          <p:cNvPr id="3" name="2 Marcador de contenido"/>
          <p:cNvSpPr>
            <a:spLocks noGrp="1"/>
          </p:cNvSpPr>
          <p:nvPr>
            <p:ph idx="1"/>
          </p:nvPr>
        </p:nvSpPr>
        <p:spPr/>
        <p:txBody>
          <a:bodyPr>
            <a:normAutofit fontScale="77500" lnSpcReduction="20000"/>
          </a:bodyPr>
          <a:lstStyle/>
          <a:p>
            <a:pPr lvl="0"/>
            <a:endParaRPr lang="es-ES" dirty="0" smtClean="0">
              <a:solidFill>
                <a:schemeClr val="accent6">
                  <a:lumMod val="50000"/>
                </a:schemeClr>
              </a:solidFill>
            </a:endParaRPr>
          </a:p>
          <a:p>
            <a:pPr lvl="0"/>
            <a:r>
              <a:rPr lang="es-ES" dirty="0" smtClean="0">
                <a:solidFill>
                  <a:schemeClr val="accent6">
                    <a:lumMod val="50000"/>
                  </a:schemeClr>
                </a:solidFill>
              </a:rPr>
              <a:t>Se </a:t>
            </a:r>
            <a:r>
              <a:rPr lang="es-ES" dirty="0">
                <a:solidFill>
                  <a:schemeClr val="accent6">
                    <a:lumMod val="50000"/>
                  </a:schemeClr>
                </a:solidFill>
              </a:rPr>
              <a:t>darán indicaciones específicas a catequistas y otros agentes pastorales con motivo de encuentros ordinarios o extraordinarios.</a:t>
            </a:r>
          </a:p>
          <a:p>
            <a:pPr lvl="0"/>
            <a:r>
              <a:rPr lang="es-ES" dirty="0">
                <a:solidFill>
                  <a:schemeClr val="accent6">
                    <a:lumMod val="50000"/>
                  </a:schemeClr>
                </a:solidFill>
              </a:rPr>
              <a:t>Todos los agentes de pastoral han de ser advertidos de todos los comportamientos que, aunque no sean actos considerados propios de acoso, sin embargo, perjudican y contradicen el concepto de persona desde la perspectiva de la antropología cristiana.</a:t>
            </a:r>
          </a:p>
          <a:p>
            <a:pPr lvl="0"/>
            <a:r>
              <a:rPr lang="es-ES" dirty="0">
                <a:solidFill>
                  <a:schemeClr val="accent6">
                    <a:lumMod val="50000"/>
                  </a:schemeClr>
                </a:solidFill>
              </a:rPr>
              <a:t>Los adultos y jóvenes que están en contacto con menores han de dar testimonio de respeto al otro, a través de los gestos, las palabras y la forma de relacionarse.</a:t>
            </a:r>
          </a:p>
          <a:p>
            <a:endParaRPr lang="es-ES" dirty="0">
              <a:solidFill>
                <a:schemeClr val="accent6">
                  <a:lumMod val="50000"/>
                </a:schemeClr>
              </a:solidFill>
            </a:endParaRPr>
          </a:p>
        </p:txBody>
      </p:sp>
      <p:sp>
        <p:nvSpPr>
          <p:cNvPr id="4" name="3 Marcador de pie de página"/>
          <p:cNvSpPr>
            <a:spLocks noGrp="1"/>
          </p:cNvSpPr>
          <p:nvPr>
            <p:ph type="ftr" sz="quarter" idx="11"/>
          </p:nvPr>
        </p:nvSpPr>
        <p:spPr/>
        <p:txBody>
          <a:bodyPr/>
          <a:lstStyle/>
          <a:p>
            <a:r>
              <a:rPr lang="es-ES" smtClean="0"/>
              <a:t>Mª José Díez Alonso - Diócesis de Astorga</a:t>
            </a:r>
            <a:endParaRPr lang="es-E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b="1" dirty="0" smtClean="0">
                <a:solidFill>
                  <a:schemeClr val="accent6">
                    <a:lumMod val="75000"/>
                  </a:schemeClr>
                </a:solidFill>
              </a:rPr>
              <a:t>Las personas</a:t>
            </a:r>
            <a:endParaRPr lang="es-ES" b="1" dirty="0">
              <a:solidFill>
                <a:schemeClr val="accent6">
                  <a:lumMod val="75000"/>
                </a:schemeClr>
              </a:solidFill>
            </a:endParaRPr>
          </a:p>
        </p:txBody>
      </p:sp>
      <p:sp>
        <p:nvSpPr>
          <p:cNvPr id="3" name="2 Marcador de contenido"/>
          <p:cNvSpPr>
            <a:spLocks noGrp="1"/>
          </p:cNvSpPr>
          <p:nvPr>
            <p:ph idx="1"/>
          </p:nvPr>
        </p:nvSpPr>
        <p:spPr/>
        <p:txBody>
          <a:bodyPr>
            <a:normAutofit fontScale="85000" lnSpcReduction="20000"/>
          </a:bodyPr>
          <a:lstStyle/>
          <a:p>
            <a:pPr>
              <a:buNone/>
            </a:pPr>
            <a:r>
              <a:rPr lang="es-ES" b="1" i="1" dirty="0">
                <a:solidFill>
                  <a:schemeClr val="accent6">
                    <a:lumMod val="75000"/>
                  </a:schemeClr>
                </a:solidFill>
              </a:rPr>
              <a:t>El párroco: </a:t>
            </a:r>
            <a:r>
              <a:rPr lang="es-ES" dirty="0">
                <a:solidFill>
                  <a:schemeClr val="accent6">
                    <a:lumMod val="75000"/>
                  </a:schemeClr>
                </a:solidFill>
              </a:rPr>
              <a:t>es la persona de referencia, cuyo comportamiento será ejemplo, no solo para los menores, sino para todas las personas que colaboran en el ámbito parroquial</a:t>
            </a:r>
            <a:r>
              <a:rPr lang="es-ES" dirty="0" smtClean="0">
                <a:solidFill>
                  <a:schemeClr val="accent6">
                    <a:lumMod val="75000"/>
                  </a:schemeClr>
                </a:solidFill>
              </a:rPr>
              <a:t>.</a:t>
            </a:r>
          </a:p>
          <a:p>
            <a:pPr>
              <a:buNone/>
            </a:pPr>
            <a:endParaRPr lang="es-ES" dirty="0">
              <a:solidFill>
                <a:schemeClr val="accent6">
                  <a:lumMod val="75000"/>
                </a:schemeClr>
              </a:solidFill>
            </a:endParaRPr>
          </a:p>
          <a:p>
            <a:pPr>
              <a:buNone/>
            </a:pPr>
            <a:r>
              <a:rPr lang="es-ES" b="1" i="1" dirty="0">
                <a:solidFill>
                  <a:schemeClr val="accent6">
                    <a:lumMod val="75000"/>
                  </a:schemeClr>
                </a:solidFill>
              </a:rPr>
              <a:t>Los animadores litúrgicos: </a:t>
            </a:r>
            <a:r>
              <a:rPr lang="es-ES" dirty="0">
                <a:solidFill>
                  <a:schemeClr val="accent6">
                    <a:lumMod val="75000"/>
                  </a:schemeClr>
                </a:solidFill>
              </a:rPr>
              <a:t>quienes ofrecen su servicio a la Iglesia a través del cuidado de la Liturgia de las celebraciones, no solo han de prestar atención a los espacios celebrativos y todo lo que en ellos acontece, sino que, también, cuidaran especialmente a los monaguillos, el coro y a los adultos que interactúan con ellos en determinados momentos.</a:t>
            </a:r>
          </a:p>
        </p:txBody>
      </p:sp>
      <p:sp>
        <p:nvSpPr>
          <p:cNvPr id="4" name="3 Marcador de pie de página"/>
          <p:cNvSpPr>
            <a:spLocks noGrp="1"/>
          </p:cNvSpPr>
          <p:nvPr>
            <p:ph type="ftr" sz="quarter" idx="11"/>
          </p:nvPr>
        </p:nvSpPr>
        <p:spPr/>
        <p:txBody>
          <a:bodyPr/>
          <a:lstStyle/>
          <a:p>
            <a:r>
              <a:rPr lang="es-ES" smtClean="0"/>
              <a:t>Mª José Díez Alonso - Diócesis de Astorga</a:t>
            </a:r>
            <a:endParaRPr lang="es-E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b="1" dirty="0" smtClean="0">
                <a:solidFill>
                  <a:schemeClr val="accent6">
                    <a:lumMod val="75000"/>
                  </a:schemeClr>
                </a:solidFill>
              </a:rPr>
              <a:t>Las personas </a:t>
            </a:r>
            <a:endParaRPr lang="es-ES" b="1" dirty="0">
              <a:solidFill>
                <a:schemeClr val="accent6">
                  <a:lumMod val="75000"/>
                </a:schemeClr>
              </a:solidFill>
            </a:endParaRPr>
          </a:p>
        </p:txBody>
      </p:sp>
      <p:sp>
        <p:nvSpPr>
          <p:cNvPr id="3" name="2 Marcador de contenido"/>
          <p:cNvSpPr>
            <a:spLocks noGrp="1"/>
          </p:cNvSpPr>
          <p:nvPr>
            <p:ph sz="half" idx="1"/>
          </p:nvPr>
        </p:nvSpPr>
        <p:spPr/>
        <p:txBody>
          <a:bodyPr>
            <a:normAutofit fontScale="85000" lnSpcReduction="10000"/>
          </a:bodyPr>
          <a:lstStyle/>
          <a:p>
            <a:pPr>
              <a:buNone/>
            </a:pPr>
            <a:r>
              <a:rPr lang="es-ES" b="1" i="1" dirty="0">
                <a:solidFill>
                  <a:schemeClr val="accent6">
                    <a:lumMod val="50000"/>
                  </a:schemeClr>
                </a:solidFill>
              </a:rPr>
              <a:t>Las/os catequistas: </a:t>
            </a:r>
            <a:r>
              <a:rPr lang="es-ES" dirty="0">
                <a:solidFill>
                  <a:schemeClr val="accent6">
                    <a:lumMod val="50000"/>
                  </a:schemeClr>
                </a:solidFill>
              </a:rPr>
              <a:t>no solo se les confía la transmisión intelectual del conocimiento, sino que se les pide dar testimonio del Evangelio y del Magisterio de la Iglesia. Son, junto con la familia, los transmisores de la belleza de vivir la fe, celebrarla y compartir con los demás, dando testimonio con una vida al “estilo de Jesús”. </a:t>
            </a:r>
          </a:p>
          <a:p>
            <a:endParaRPr lang="es-ES" dirty="0"/>
          </a:p>
          <a:p>
            <a:endParaRPr lang="es-ES" dirty="0"/>
          </a:p>
        </p:txBody>
      </p:sp>
      <p:pic>
        <p:nvPicPr>
          <p:cNvPr id="6" name="5 Marcador de contenido" descr="cate.png"/>
          <p:cNvPicPr>
            <a:picLocks noGrp="1" noChangeAspect="1"/>
          </p:cNvPicPr>
          <p:nvPr>
            <p:ph sz="half" idx="2"/>
          </p:nvPr>
        </p:nvPicPr>
        <p:blipFill>
          <a:blip r:embed="rId2"/>
          <a:stretch>
            <a:fillRect/>
          </a:stretch>
        </p:blipFill>
        <p:spPr>
          <a:xfrm>
            <a:off x="5286380" y="1857364"/>
            <a:ext cx="3328287" cy="2714644"/>
          </a:xfrm>
        </p:spPr>
      </p:pic>
      <p:sp>
        <p:nvSpPr>
          <p:cNvPr id="5" name="4 Marcador de pie de página"/>
          <p:cNvSpPr>
            <a:spLocks noGrp="1"/>
          </p:cNvSpPr>
          <p:nvPr>
            <p:ph type="ftr" sz="quarter" idx="11"/>
          </p:nvPr>
        </p:nvSpPr>
        <p:spPr/>
        <p:txBody>
          <a:bodyPr/>
          <a:lstStyle/>
          <a:p>
            <a:r>
              <a:rPr lang="es-ES" smtClean="0"/>
              <a:t>Mª José Díez Alonso - Diócesis de Astorga</a:t>
            </a:r>
            <a:endParaRPr lang="es-E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b="1" dirty="0" smtClean="0">
                <a:solidFill>
                  <a:schemeClr val="accent6">
                    <a:lumMod val="75000"/>
                  </a:schemeClr>
                </a:solidFill>
              </a:rPr>
              <a:t>Las personas</a:t>
            </a:r>
            <a:endParaRPr lang="es-ES" b="1" dirty="0">
              <a:solidFill>
                <a:schemeClr val="accent6">
                  <a:lumMod val="75000"/>
                </a:schemeClr>
              </a:solidFill>
            </a:endParaRPr>
          </a:p>
        </p:txBody>
      </p:sp>
      <p:sp>
        <p:nvSpPr>
          <p:cNvPr id="3" name="2 Marcador de contenido"/>
          <p:cNvSpPr>
            <a:spLocks noGrp="1"/>
          </p:cNvSpPr>
          <p:nvPr>
            <p:ph idx="1"/>
          </p:nvPr>
        </p:nvSpPr>
        <p:spPr/>
        <p:txBody>
          <a:bodyPr>
            <a:normAutofit fontScale="62500" lnSpcReduction="20000"/>
          </a:bodyPr>
          <a:lstStyle/>
          <a:p>
            <a:endParaRPr lang="es-ES" b="1" i="1" dirty="0" smtClean="0">
              <a:solidFill>
                <a:schemeClr val="accent6">
                  <a:lumMod val="50000"/>
                </a:schemeClr>
              </a:solidFill>
            </a:endParaRPr>
          </a:p>
          <a:p>
            <a:pPr>
              <a:buNone/>
            </a:pPr>
            <a:endParaRPr lang="es-ES" b="1" i="1" dirty="0" smtClean="0">
              <a:solidFill>
                <a:schemeClr val="accent6">
                  <a:lumMod val="50000"/>
                </a:schemeClr>
              </a:solidFill>
            </a:endParaRPr>
          </a:p>
          <a:p>
            <a:pPr>
              <a:buNone/>
            </a:pPr>
            <a:r>
              <a:rPr lang="es-ES" b="1" i="1" dirty="0" smtClean="0">
                <a:solidFill>
                  <a:schemeClr val="accent6">
                    <a:lumMod val="50000"/>
                  </a:schemeClr>
                </a:solidFill>
              </a:rPr>
              <a:t>Responsables de campamentos y otras actividades: </a:t>
            </a:r>
            <a:r>
              <a:rPr lang="es-ES" dirty="0" smtClean="0">
                <a:solidFill>
                  <a:schemeClr val="accent6">
                    <a:lumMod val="50000"/>
                  </a:schemeClr>
                </a:solidFill>
              </a:rPr>
              <a:t>estas actividades forman parte de la educación integral de los menores y con una oportunidad para la convivencia y la diversión en entornos más relajados, en contacto con la naturaleza, el deporte o el arte.  En estas actividades, que en muchas ocasiones se vinculan a la Pastoral Juvenil y Vocacional será muy importante observar:</a:t>
            </a:r>
          </a:p>
          <a:p>
            <a:pPr>
              <a:buNone/>
            </a:pPr>
            <a:endParaRPr lang="es-ES" dirty="0" smtClean="0">
              <a:solidFill>
                <a:schemeClr val="accent6">
                  <a:lumMod val="50000"/>
                </a:schemeClr>
              </a:solidFill>
            </a:endParaRPr>
          </a:p>
          <a:p>
            <a:pPr lvl="0"/>
            <a:r>
              <a:rPr lang="es-ES" dirty="0" smtClean="0">
                <a:solidFill>
                  <a:schemeClr val="accent6">
                    <a:lumMod val="50000"/>
                  </a:schemeClr>
                </a:solidFill>
              </a:rPr>
              <a:t>Lenguaje adecuado para la comunicación respetuosa.</a:t>
            </a:r>
          </a:p>
          <a:p>
            <a:pPr lvl="0"/>
            <a:r>
              <a:rPr lang="es-ES" dirty="0" smtClean="0">
                <a:solidFill>
                  <a:schemeClr val="accent6">
                    <a:lumMod val="50000"/>
                  </a:schemeClr>
                </a:solidFill>
              </a:rPr>
              <a:t>Ser modelo y ejemplo que modela comportamientos responsables.</a:t>
            </a:r>
          </a:p>
          <a:p>
            <a:pPr lvl="0"/>
            <a:r>
              <a:rPr lang="es-ES" dirty="0" smtClean="0">
                <a:solidFill>
                  <a:schemeClr val="accent6">
                    <a:lumMod val="50000"/>
                  </a:schemeClr>
                </a:solidFill>
              </a:rPr>
              <a:t>Mantener la distancia afectiva y emocional con el objetivo de que su comportamiento no pueda ser malinterpretado.</a:t>
            </a:r>
          </a:p>
          <a:p>
            <a:pPr lvl="0"/>
            <a:r>
              <a:rPr lang="es-ES" dirty="0" smtClean="0">
                <a:solidFill>
                  <a:schemeClr val="accent6">
                    <a:lumMod val="50000"/>
                  </a:schemeClr>
                </a:solidFill>
              </a:rPr>
              <a:t>Ejercer un liderazgo equilibrado, maduro y sólido.</a:t>
            </a:r>
          </a:p>
          <a:p>
            <a:r>
              <a:rPr lang="es-ES" dirty="0">
                <a:solidFill>
                  <a:schemeClr val="accent6">
                    <a:lumMod val="50000"/>
                  </a:schemeClr>
                </a:solidFill>
              </a:rPr>
              <a:t>Actuar con transparencia y diligencia en la aplicación de normas y establecimiento de límites</a:t>
            </a:r>
            <a:r>
              <a:rPr lang="es-ES" dirty="0" smtClean="0">
                <a:solidFill>
                  <a:schemeClr val="accent6">
                    <a:lumMod val="50000"/>
                  </a:schemeClr>
                </a:solidFill>
              </a:rPr>
              <a:t>.</a:t>
            </a:r>
            <a:endParaRPr lang="es-ES" dirty="0">
              <a:solidFill>
                <a:schemeClr val="accent6">
                  <a:lumMod val="50000"/>
                </a:schemeClr>
              </a:solidFill>
            </a:endParaRPr>
          </a:p>
        </p:txBody>
      </p:sp>
      <p:pic>
        <p:nvPicPr>
          <p:cNvPr id="4" name="3 Imagen" descr="campamento-1200x600.jpg"/>
          <p:cNvPicPr>
            <a:picLocks noChangeAspect="1"/>
          </p:cNvPicPr>
          <p:nvPr/>
        </p:nvPicPr>
        <p:blipFill>
          <a:blip r:embed="rId2" cstate="print"/>
          <a:stretch>
            <a:fillRect/>
          </a:stretch>
        </p:blipFill>
        <p:spPr>
          <a:xfrm>
            <a:off x="6286512" y="500042"/>
            <a:ext cx="2214546" cy="1107273"/>
          </a:xfrm>
          <a:prstGeom prst="rect">
            <a:avLst/>
          </a:prstGeom>
        </p:spPr>
      </p:pic>
      <p:sp>
        <p:nvSpPr>
          <p:cNvPr id="5" name="4 Marcador de pie de página"/>
          <p:cNvSpPr>
            <a:spLocks noGrp="1"/>
          </p:cNvSpPr>
          <p:nvPr>
            <p:ph type="ftr" sz="quarter" idx="11"/>
          </p:nvPr>
        </p:nvSpPr>
        <p:spPr/>
        <p:txBody>
          <a:bodyPr/>
          <a:lstStyle/>
          <a:p>
            <a:r>
              <a:rPr lang="es-ES" smtClean="0"/>
              <a:t>Mª José Díez Alonso - Diócesis de Astorga</a:t>
            </a:r>
            <a:endParaRPr lang="es-E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ES" b="1" dirty="0" smtClean="0">
                <a:solidFill>
                  <a:schemeClr val="accent6">
                    <a:lumMod val="75000"/>
                  </a:schemeClr>
                </a:solidFill>
              </a:rPr>
              <a:t>Las actividades: convivencias y jornadas</a:t>
            </a:r>
            <a:endParaRPr lang="es-ES" b="1" dirty="0">
              <a:solidFill>
                <a:schemeClr val="accent6">
                  <a:lumMod val="75000"/>
                </a:schemeClr>
              </a:solidFill>
            </a:endParaRPr>
          </a:p>
        </p:txBody>
      </p:sp>
      <p:sp>
        <p:nvSpPr>
          <p:cNvPr id="4" name="3 Marcador de contenido"/>
          <p:cNvSpPr>
            <a:spLocks noGrp="1"/>
          </p:cNvSpPr>
          <p:nvPr>
            <p:ph sz="half" idx="1"/>
          </p:nvPr>
        </p:nvSpPr>
        <p:spPr/>
        <p:txBody>
          <a:bodyPr>
            <a:normAutofit fontScale="70000" lnSpcReduction="20000"/>
          </a:bodyPr>
          <a:lstStyle/>
          <a:p>
            <a:pPr>
              <a:buNone/>
            </a:pPr>
            <a:endParaRPr lang="es-ES" dirty="0" smtClean="0">
              <a:solidFill>
                <a:schemeClr val="accent6">
                  <a:lumMod val="50000"/>
                </a:schemeClr>
              </a:solidFill>
            </a:endParaRPr>
          </a:p>
          <a:p>
            <a:pPr>
              <a:buNone/>
            </a:pPr>
            <a:r>
              <a:rPr lang="es-ES" dirty="0" smtClean="0">
                <a:solidFill>
                  <a:schemeClr val="accent6">
                    <a:lumMod val="50000"/>
                  </a:schemeClr>
                </a:solidFill>
              </a:rPr>
              <a:t>Han de programarse en tiempo y forma, de modo que pueda comunicarse a las familias la planificación, lo más detallada posible; así como recabar toda la documentación, contratar seguros (si fuera necesario) y formar a los monitores. </a:t>
            </a:r>
          </a:p>
          <a:p>
            <a:pPr>
              <a:buNone/>
            </a:pPr>
            <a:endParaRPr lang="es-ES" dirty="0" smtClean="0">
              <a:solidFill>
                <a:schemeClr val="accent6">
                  <a:lumMod val="50000"/>
                </a:schemeClr>
              </a:solidFill>
            </a:endParaRPr>
          </a:p>
          <a:p>
            <a:pPr>
              <a:buNone/>
            </a:pPr>
            <a:r>
              <a:rPr lang="es-ES" dirty="0" smtClean="0">
                <a:solidFill>
                  <a:schemeClr val="accent6">
                    <a:lumMod val="50000"/>
                  </a:schemeClr>
                </a:solidFill>
              </a:rPr>
              <a:t>En estos encuentros, además, de los aspectos pastorales, se cuidará especialmente que las actividades sean educativas, cooperativas y con un estilo cálido e inclusivo. </a:t>
            </a:r>
          </a:p>
          <a:p>
            <a:pPr>
              <a:buNone/>
            </a:pPr>
            <a:endParaRPr lang="es-ES" dirty="0"/>
          </a:p>
        </p:txBody>
      </p:sp>
      <p:pic>
        <p:nvPicPr>
          <p:cNvPr id="6" name="5 Marcador de contenido" descr="articulos-2012070206.jpg"/>
          <p:cNvPicPr>
            <a:picLocks noGrp="1" noChangeAspect="1"/>
          </p:cNvPicPr>
          <p:nvPr>
            <p:ph sz="half" idx="2"/>
          </p:nvPr>
        </p:nvPicPr>
        <p:blipFill>
          <a:blip r:embed="rId2"/>
          <a:stretch>
            <a:fillRect/>
          </a:stretch>
        </p:blipFill>
        <p:spPr>
          <a:xfrm>
            <a:off x="5000628" y="2320471"/>
            <a:ext cx="3686172" cy="2602220"/>
          </a:xfrm>
        </p:spPr>
      </p:pic>
      <p:sp>
        <p:nvSpPr>
          <p:cNvPr id="5" name="4 Marcador de pie de página"/>
          <p:cNvSpPr>
            <a:spLocks noGrp="1"/>
          </p:cNvSpPr>
          <p:nvPr>
            <p:ph type="ftr" sz="quarter" idx="11"/>
          </p:nvPr>
        </p:nvSpPr>
        <p:spPr/>
        <p:txBody>
          <a:bodyPr/>
          <a:lstStyle/>
          <a:p>
            <a:r>
              <a:rPr lang="es-ES" smtClean="0"/>
              <a:t>Mª José Díez Alonso - Diócesis de Astorga</a:t>
            </a:r>
            <a:endParaRPr lang="es-E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b="1" dirty="0" smtClean="0">
                <a:solidFill>
                  <a:schemeClr val="accent6">
                    <a:lumMod val="75000"/>
                  </a:schemeClr>
                </a:solidFill>
              </a:rPr>
              <a:t>La catequesis</a:t>
            </a:r>
            <a:endParaRPr lang="es-ES" b="1" dirty="0">
              <a:solidFill>
                <a:schemeClr val="accent6">
                  <a:lumMod val="75000"/>
                </a:schemeClr>
              </a:solidFill>
            </a:endParaRPr>
          </a:p>
        </p:txBody>
      </p:sp>
      <p:sp>
        <p:nvSpPr>
          <p:cNvPr id="6" name="5 Marcador de contenido"/>
          <p:cNvSpPr>
            <a:spLocks noGrp="1"/>
          </p:cNvSpPr>
          <p:nvPr>
            <p:ph idx="1"/>
          </p:nvPr>
        </p:nvSpPr>
        <p:spPr/>
        <p:txBody>
          <a:bodyPr>
            <a:normAutofit fontScale="55000" lnSpcReduction="20000"/>
          </a:bodyPr>
          <a:lstStyle/>
          <a:p>
            <a:pPr lvl="0"/>
            <a:r>
              <a:rPr lang="es-ES" dirty="0" smtClean="0">
                <a:solidFill>
                  <a:schemeClr val="accent6">
                    <a:lumMod val="50000"/>
                  </a:schemeClr>
                </a:solidFill>
              </a:rPr>
              <a:t>Mantener contacto y reuniones con los padres a lo largo del curso, para informarles de los temas y cómo ellos pueden reforzar y trabajar con sus hijos en el hogar. Esto es especialmente importante con los grupos de adolescentes.</a:t>
            </a:r>
          </a:p>
          <a:p>
            <a:pPr lvl="0"/>
            <a:r>
              <a:rPr lang="es-ES" dirty="0" smtClean="0">
                <a:solidFill>
                  <a:schemeClr val="accent6">
                    <a:lumMod val="50000"/>
                  </a:schemeClr>
                </a:solidFill>
              </a:rPr>
              <a:t>Los temas y los aspectos pedagógicos y didácticos han de adecuarse a la edad y a los itinerarios propuestos por la </a:t>
            </a:r>
            <a:r>
              <a:rPr lang="es-ES" b="1" dirty="0" smtClean="0">
                <a:solidFill>
                  <a:schemeClr val="accent6">
                    <a:lumMod val="50000"/>
                  </a:schemeClr>
                </a:solidFill>
              </a:rPr>
              <a:t>Comisión de Evangelización, Catequesis y catecumenado de la CEE.</a:t>
            </a:r>
            <a:endParaRPr lang="es-ES" dirty="0" smtClean="0">
              <a:solidFill>
                <a:schemeClr val="accent6">
                  <a:lumMod val="50000"/>
                </a:schemeClr>
              </a:solidFill>
            </a:endParaRPr>
          </a:p>
          <a:p>
            <a:pPr lvl="0"/>
            <a:r>
              <a:rPr lang="es-ES" dirty="0" smtClean="0">
                <a:solidFill>
                  <a:schemeClr val="accent6">
                    <a:lumMod val="50000"/>
                  </a:schemeClr>
                </a:solidFill>
              </a:rPr>
              <a:t>En este contexto se pueden detectar situaciones y necesidades particulares que pueden resultar delicadas de abordar; el/la catequista, lo comentará con la persona responsable de la actividad pastoral (como viene siendo habitual, siendo, en este contexto, el párroco o sacerdote encargado de la catequesis) y será esta persona quien lo tratará, en principio, con los padres o tutores.</a:t>
            </a:r>
          </a:p>
          <a:p>
            <a:pPr lvl="0"/>
            <a:r>
              <a:rPr lang="es-ES" dirty="0" smtClean="0">
                <a:solidFill>
                  <a:schemeClr val="accent6">
                    <a:lumMod val="50000"/>
                  </a:schemeClr>
                </a:solidFill>
              </a:rPr>
              <a:t>Cuando un grupo es especialmente disruptivo, se ha de prestar particular atención a la forma de gestionar la dinámica grupal y las medidas de contención, evitando el tono fuerte y la violencia verbal. Se han de poner límites, dar a conocer las consecuencias de un mal comportamiento y tratar la situación con los padres.</a:t>
            </a:r>
          </a:p>
          <a:p>
            <a:pPr lvl="0"/>
            <a:r>
              <a:rPr lang="es-ES" dirty="0" smtClean="0">
                <a:solidFill>
                  <a:schemeClr val="accent6">
                    <a:lumMod val="50000"/>
                  </a:schemeClr>
                </a:solidFill>
              </a:rPr>
              <a:t>También es muy importante que los/as catequistas no asuman responsabilidades con respecto de los catecúmenos, más allá de la parroquia y las actividades ligadas a ella; es decir, no deben involucrarse en traslados o comunicaciones personales con los niños.</a:t>
            </a:r>
          </a:p>
          <a:p>
            <a:endParaRPr lang="es-ES" dirty="0">
              <a:solidFill>
                <a:schemeClr val="accent6">
                  <a:lumMod val="50000"/>
                </a:schemeClr>
              </a:solidFill>
            </a:endParaRPr>
          </a:p>
        </p:txBody>
      </p:sp>
      <p:sp>
        <p:nvSpPr>
          <p:cNvPr id="4" name="3 Marcador de pie de página"/>
          <p:cNvSpPr>
            <a:spLocks noGrp="1"/>
          </p:cNvSpPr>
          <p:nvPr>
            <p:ph type="ftr" sz="quarter" idx="11"/>
          </p:nvPr>
        </p:nvSpPr>
        <p:spPr/>
        <p:txBody>
          <a:bodyPr/>
          <a:lstStyle/>
          <a:p>
            <a:r>
              <a:rPr lang="es-ES" smtClean="0"/>
              <a:t>Mª José Díez Alonso - Diócesis de Astorga</a:t>
            </a:r>
            <a:endParaRPr lang="es-E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accent6">
                    <a:lumMod val="75000"/>
                  </a:schemeClr>
                </a:solidFill>
              </a:rPr>
              <a:t>ÍNDICE</a:t>
            </a:r>
            <a:endParaRPr lang="es-ES" b="1" dirty="0">
              <a:solidFill>
                <a:schemeClr val="accent6">
                  <a:lumMod val="75000"/>
                </a:schemeClr>
              </a:solidFill>
            </a:endParaRPr>
          </a:p>
        </p:txBody>
      </p:sp>
      <p:sp>
        <p:nvSpPr>
          <p:cNvPr id="3" name="2 Marcador de contenido"/>
          <p:cNvSpPr>
            <a:spLocks noGrp="1"/>
          </p:cNvSpPr>
          <p:nvPr>
            <p:ph idx="1"/>
          </p:nvPr>
        </p:nvSpPr>
        <p:spPr/>
        <p:txBody>
          <a:bodyPr/>
          <a:lstStyle/>
          <a:p>
            <a:r>
              <a:rPr lang="es-ES" dirty="0" smtClean="0">
                <a:solidFill>
                  <a:schemeClr val="accent6">
                    <a:lumMod val="50000"/>
                  </a:schemeClr>
                </a:solidFill>
              </a:rPr>
              <a:t>Principios que nos mueven</a:t>
            </a:r>
          </a:p>
          <a:p>
            <a:r>
              <a:rPr lang="es-ES" dirty="0" smtClean="0">
                <a:solidFill>
                  <a:schemeClr val="accent6">
                    <a:lumMod val="50000"/>
                  </a:schemeClr>
                </a:solidFill>
              </a:rPr>
              <a:t>Un modelo de buen trato</a:t>
            </a:r>
          </a:p>
          <a:p>
            <a:r>
              <a:rPr lang="es-ES" dirty="0" smtClean="0">
                <a:solidFill>
                  <a:schemeClr val="accent6">
                    <a:lumMod val="50000"/>
                  </a:schemeClr>
                </a:solidFill>
              </a:rPr>
              <a:t>Líneas rojas</a:t>
            </a:r>
          </a:p>
          <a:p>
            <a:r>
              <a:rPr lang="es-ES" dirty="0" smtClean="0">
                <a:solidFill>
                  <a:schemeClr val="accent6">
                    <a:lumMod val="50000"/>
                  </a:schemeClr>
                </a:solidFill>
              </a:rPr>
              <a:t>Las personas </a:t>
            </a:r>
          </a:p>
          <a:p>
            <a:r>
              <a:rPr lang="es-ES" dirty="0" smtClean="0">
                <a:solidFill>
                  <a:schemeClr val="accent6">
                    <a:lumMod val="50000"/>
                  </a:schemeClr>
                </a:solidFill>
              </a:rPr>
              <a:t>Las actividades </a:t>
            </a:r>
          </a:p>
          <a:p>
            <a:r>
              <a:rPr lang="es-ES" smtClean="0">
                <a:solidFill>
                  <a:schemeClr val="accent6">
                    <a:lumMod val="50000"/>
                  </a:schemeClr>
                </a:solidFill>
              </a:rPr>
              <a:t>Los espacios </a:t>
            </a:r>
            <a:endParaRPr lang="es-ES" dirty="0" smtClean="0">
              <a:solidFill>
                <a:schemeClr val="accent6">
                  <a:lumMod val="50000"/>
                </a:schemeClr>
              </a:solidFill>
            </a:endParaRPr>
          </a:p>
          <a:p>
            <a:endParaRPr lang="es-ES" dirty="0">
              <a:solidFill>
                <a:schemeClr val="accent6">
                  <a:lumMod val="50000"/>
                </a:schemeClr>
              </a:solidFill>
            </a:endParaRPr>
          </a:p>
        </p:txBody>
      </p:sp>
      <p:pic>
        <p:nvPicPr>
          <p:cNvPr id="4" name="3 Imagen" descr="que_llevar_campamento_ninos.jpg"/>
          <p:cNvPicPr>
            <a:picLocks noChangeAspect="1"/>
          </p:cNvPicPr>
          <p:nvPr/>
        </p:nvPicPr>
        <p:blipFill>
          <a:blip r:embed="rId2"/>
          <a:stretch>
            <a:fillRect/>
          </a:stretch>
        </p:blipFill>
        <p:spPr>
          <a:xfrm>
            <a:off x="4786314" y="4214818"/>
            <a:ext cx="3581400" cy="1600200"/>
          </a:xfrm>
          <a:prstGeom prst="rect">
            <a:avLst/>
          </a:prstGeom>
        </p:spPr>
      </p:pic>
      <p:sp>
        <p:nvSpPr>
          <p:cNvPr id="5" name="4 Marcador de pie de página"/>
          <p:cNvSpPr>
            <a:spLocks noGrp="1"/>
          </p:cNvSpPr>
          <p:nvPr>
            <p:ph type="ftr" sz="quarter" idx="11"/>
          </p:nvPr>
        </p:nvSpPr>
        <p:spPr/>
        <p:txBody>
          <a:bodyPr/>
          <a:lstStyle/>
          <a:p>
            <a:r>
              <a:rPr lang="es-ES" smtClean="0"/>
              <a:t>Mª José Díez Alonso - Diócesis de Astorga</a:t>
            </a:r>
            <a:endParaRPr lang="es-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accent6">
                    <a:lumMod val="75000"/>
                  </a:schemeClr>
                </a:solidFill>
              </a:rPr>
              <a:t>Los espacios parroquiales</a:t>
            </a:r>
            <a:endParaRPr lang="es-ES" b="1" dirty="0">
              <a:solidFill>
                <a:schemeClr val="accent6">
                  <a:lumMod val="75000"/>
                </a:schemeClr>
              </a:solidFill>
            </a:endParaRPr>
          </a:p>
        </p:txBody>
      </p:sp>
      <p:sp>
        <p:nvSpPr>
          <p:cNvPr id="3" name="2 Marcador de contenido"/>
          <p:cNvSpPr>
            <a:spLocks noGrp="1"/>
          </p:cNvSpPr>
          <p:nvPr>
            <p:ph idx="1"/>
          </p:nvPr>
        </p:nvSpPr>
        <p:spPr/>
        <p:txBody>
          <a:bodyPr>
            <a:normAutofit fontScale="70000" lnSpcReduction="20000"/>
          </a:bodyPr>
          <a:lstStyle/>
          <a:p>
            <a:pPr lvl="0"/>
            <a:endParaRPr lang="es-ES" dirty="0" smtClean="0">
              <a:solidFill>
                <a:schemeClr val="accent6">
                  <a:lumMod val="50000"/>
                </a:schemeClr>
              </a:solidFill>
            </a:endParaRPr>
          </a:p>
          <a:p>
            <a:pPr lvl="0"/>
            <a:r>
              <a:rPr lang="es-ES" dirty="0" smtClean="0">
                <a:solidFill>
                  <a:schemeClr val="accent6">
                    <a:lumMod val="50000"/>
                  </a:schemeClr>
                </a:solidFill>
              </a:rPr>
              <a:t>Asegurar la accesibilidad, conservación y el cumplimiento de otras normas como proveerse de los seguros necesarios de responsabilidad civil obligatoria.</a:t>
            </a:r>
          </a:p>
          <a:p>
            <a:pPr lvl="0"/>
            <a:r>
              <a:rPr lang="es-ES" dirty="0" smtClean="0">
                <a:solidFill>
                  <a:schemeClr val="accent6">
                    <a:lumMod val="50000"/>
                  </a:schemeClr>
                </a:solidFill>
              </a:rPr>
              <a:t>Los espacios han de ser adecuados a la actividad y sus destinatarios: evitar lugares fuera del control de otros u ocultos; es importante contar con el número de personas necesario para poder hacer un buen control y cubrir posibles necesidades e imprevistos.</a:t>
            </a:r>
          </a:p>
          <a:p>
            <a:pPr lvl="0"/>
            <a:r>
              <a:rPr lang="es-ES" dirty="0" smtClean="0">
                <a:solidFill>
                  <a:schemeClr val="accent6">
                    <a:lumMod val="50000"/>
                  </a:schemeClr>
                </a:solidFill>
              </a:rPr>
              <a:t>Proteger y vigilar los espacios</a:t>
            </a:r>
          </a:p>
          <a:p>
            <a:pPr lvl="0"/>
            <a:r>
              <a:rPr lang="es-ES" dirty="0" smtClean="0">
                <a:solidFill>
                  <a:schemeClr val="accent6">
                    <a:lumMod val="50000"/>
                  </a:schemeClr>
                </a:solidFill>
              </a:rPr>
              <a:t>Controlar el acceso a la iglesia y la sacristía como espacios sagrados en los que debe observarse un comportamiento adecuado; también han de cuidarse los accesos al coro, el campanario, salones y casa parroquial.</a:t>
            </a:r>
          </a:p>
          <a:p>
            <a:endParaRPr lang="es-ES" dirty="0">
              <a:solidFill>
                <a:schemeClr val="accent6">
                  <a:lumMod val="50000"/>
                </a:schemeClr>
              </a:solidFill>
            </a:endParaRPr>
          </a:p>
        </p:txBody>
      </p:sp>
      <p:sp>
        <p:nvSpPr>
          <p:cNvPr id="4" name="3 Marcador de pie de página"/>
          <p:cNvSpPr>
            <a:spLocks noGrp="1"/>
          </p:cNvSpPr>
          <p:nvPr>
            <p:ph type="ftr" sz="quarter" idx="11"/>
          </p:nvPr>
        </p:nvSpPr>
        <p:spPr/>
        <p:txBody>
          <a:bodyPr/>
          <a:lstStyle/>
          <a:p>
            <a:r>
              <a:rPr lang="es-ES" smtClean="0"/>
              <a:t>Mª José Díez Alonso - Diócesis de Astorga</a:t>
            </a:r>
            <a:endParaRPr lang="es-E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fotoint1582db05684f6d_17112016_627am.jpg"/>
          <p:cNvPicPr>
            <a:picLocks noGrp="1" noChangeAspect="1"/>
          </p:cNvPicPr>
          <p:nvPr>
            <p:ph idx="1"/>
          </p:nvPr>
        </p:nvPicPr>
        <p:blipFill>
          <a:blip r:embed="rId2"/>
          <a:stretch>
            <a:fillRect/>
          </a:stretch>
        </p:blipFill>
        <p:spPr>
          <a:xfrm>
            <a:off x="571472" y="1142984"/>
            <a:ext cx="6017273" cy="3068809"/>
          </a:xfrm>
        </p:spPr>
      </p:pic>
      <p:sp>
        <p:nvSpPr>
          <p:cNvPr id="5" name="4 Rectángulo"/>
          <p:cNvSpPr/>
          <p:nvPr/>
        </p:nvSpPr>
        <p:spPr>
          <a:xfrm>
            <a:off x="2000232" y="4857760"/>
            <a:ext cx="6972293" cy="1754326"/>
          </a:xfrm>
          <a:prstGeom prst="rect">
            <a:avLst/>
          </a:prstGeom>
          <a:noFill/>
        </p:spPr>
        <p:txBody>
          <a:bodyPr wrap="none" lIns="91440" tIns="45720" rIns="91440" bIns="45720">
            <a:spAutoFit/>
          </a:bodyPr>
          <a:lstStyle/>
          <a:p>
            <a:pPr algn="ctr"/>
            <a:r>
              <a:rPr lang="es-E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GRACIAS POR VUESTRO</a:t>
            </a:r>
          </a:p>
          <a:p>
            <a:pPr algn="ctr"/>
            <a:r>
              <a:rPr lang="es-E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INTERÉS</a:t>
            </a:r>
            <a:endParaRPr lang="es-E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6" name="5 Marcador de pie de página"/>
          <p:cNvSpPr>
            <a:spLocks noGrp="1"/>
          </p:cNvSpPr>
          <p:nvPr>
            <p:ph type="ftr" sz="quarter" idx="11"/>
          </p:nvPr>
        </p:nvSpPr>
        <p:spPr/>
        <p:txBody>
          <a:bodyPr/>
          <a:lstStyle/>
          <a:p>
            <a:r>
              <a:rPr lang="es-ES" smtClean="0"/>
              <a:t>Mª José Díez Alonso - Diócesis de Astorga</a:t>
            </a:r>
            <a:endParaRPr lang="es-E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5" name="4 Marcador de contenido" descr="1853caf61c2908efd0f78365b0f334a8.jpg"/>
          <p:cNvPicPr>
            <a:picLocks noGrp="1" noChangeAspect="1"/>
          </p:cNvPicPr>
          <p:nvPr>
            <p:ph idx="1"/>
          </p:nvPr>
        </p:nvPicPr>
        <p:blipFill>
          <a:blip r:embed="rId2"/>
          <a:stretch>
            <a:fillRect/>
          </a:stretch>
        </p:blipFill>
        <p:spPr>
          <a:xfrm>
            <a:off x="428596" y="500042"/>
            <a:ext cx="8286808" cy="5786478"/>
          </a:xfrm>
        </p:spPr>
      </p:pic>
      <p:sp>
        <p:nvSpPr>
          <p:cNvPr id="4" name="3 Marcador de pie de página"/>
          <p:cNvSpPr>
            <a:spLocks noGrp="1"/>
          </p:cNvSpPr>
          <p:nvPr>
            <p:ph type="ftr" sz="quarter" idx="11"/>
          </p:nvPr>
        </p:nvSpPr>
        <p:spPr/>
        <p:txBody>
          <a:bodyPr/>
          <a:lstStyle/>
          <a:p>
            <a:r>
              <a:rPr lang="es-ES" smtClean="0"/>
              <a:t>Mª José Díez Alonso - Diócesis de Astorga</a:t>
            </a:r>
            <a:endParaRPr lang="es-E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accent6">
                    <a:lumMod val="75000"/>
                  </a:schemeClr>
                </a:solidFill>
              </a:rPr>
              <a:t>PRINCIPIOS QUE NOS MUEVEN</a:t>
            </a:r>
            <a:endParaRPr lang="es-ES" b="1" dirty="0">
              <a:solidFill>
                <a:schemeClr val="accent6">
                  <a:lumMod val="75000"/>
                </a:schemeClr>
              </a:solidFill>
            </a:endParaRPr>
          </a:p>
        </p:txBody>
      </p:sp>
      <p:sp>
        <p:nvSpPr>
          <p:cNvPr id="3" name="2 Marcador de contenido"/>
          <p:cNvSpPr>
            <a:spLocks noGrp="1"/>
          </p:cNvSpPr>
          <p:nvPr>
            <p:ph idx="1"/>
          </p:nvPr>
        </p:nvSpPr>
        <p:spPr/>
        <p:txBody>
          <a:bodyPr>
            <a:normAutofit lnSpcReduction="10000"/>
          </a:bodyPr>
          <a:lstStyle/>
          <a:p>
            <a:r>
              <a:rPr lang="es-ES" dirty="0" smtClean="0">
                <a:solidFill>
                  <a:schemeClr val="accent6">
                    <a:lumMod val="50000"/>
                  </a:schemeClr>
                </a:solidFill>
              </a:rPr>
              <a:t>Cumplimiento de la legislación vigente</a:t>
            </a:r>
          </a:p>
          <a:p>
            <a:r>
              <a:rPr lang="es-ES" dirty="0" smtClean="0">
                <a:solidFill>
                  <a:schemeClr val="accent6">
                    <a:lumMod val="50000"/>
                  </a:schemeClr>
                </a:solidFill>
              </a:rPr>
              <a:t>Centralidad del menor en el enfoque pastoral</a:t>
            </a:r>
          </a:p>
          <a:p>
            <a:r>
              <a:rPr lang="es-ES" dirty="0" smtClean="0">
                <a:solidFill>
                  <a:schemeClr val="accent6">
                    <a:lumMod val="50000"/>
                  </a:schemeClr>
                </a:solidFill>
              </a:rPr>
              <a:t>Implicación de los padres</a:t>
            </a:r>
          </a:p>
          <a:p>
            <a:r>
              <a:rPr lang="es-ES" dirty="0" smtClean="0">
                <a:solidFill>
                  <a:schemeClr val="accent6">
                    <a:lumMod val="50000"/>
                  </a:schemeClr>
                </a:solidFill>
              </a:rPr>
              <a:t>Valor pastoral de cada persona</a:t>
            </a:r>
          </a:p>
          <a:p>
            <a:r>
              <a:rPr lang="es-ES" dirty="0" smtClean="0">
                <a:solidFill>
                  <a:schemeClr val="accent6">
                    <a:lumMod val="50000"/>
                  </a:schemeClr>
                </a:solidFill>
              </a:rPr>
              <a:t>Selección de los colaboradores</a:t>
            </a:r>
          </a:p>
          <a:p>
            <a:r>
              <a:rPr lang="es-ES" dirty="0" smtClean="0">
                <a:solidFill>
                  <a:schemeClr val="accent6">
                    <a:lumMod val="50000"/>
                  </a:schemeClr>
                </a:solidFill>
              </a:rPr>
              <a:t>Formación: protección de menores y entornos seguros</a:t>
            </a:r>
          </a:p>
          <a:p>
            <a:r>
              <a:rPr lang="es-ES" dirty="0" smtClean="0">
                <a:solidFill>
                  <a:schemeClr val="accent6">
                    <a:lumMod val="50000"/>
                  </a:schemeClr>
                </a:solidFill>
              </a:rPr>
              <a:t>Planificación </a:t>
            </a:r>
            <a:endParaRPr lang="es-ES" dirty="0">
              <a:solidFill>
                <a:schemeClr val="accent6">
                  <a:lumMod val="50000"/>
                </a:schemeClr>
              </a:solidFill>
            </a:endParaRPr>
          </a:p>
        </p:txBody>
      </p:sp>
      <p:sp>
        <p:nvSpPr>
          <p:cNvPr id="4" name="3 Marcador de pie de página"/>
          <p:cNvSpPr>
            <a:spLocks noGrp="1"/>
          </p:cNvSpPr>
          <p:nvPr>
            <p:ph type="ftr" sz="quarter" idx="11"/>
          </p:nvPr>
        </p:nvSpPr>
        <p:spPr/>
        <p:txBody>
          <a:bodyPr/>
          <a:lstStyle/>
          <a:p>
            <a:r>
              <a:rPr lang="es-ES" smtClean="0"/>
              <a:t>Mª José Díez Alonso - Diócesis de Astorga</a:t>
            </a:r>
            <a:endParaRPr lang="es-E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4" name="3 Marcador de contenido" descr="fotoint163e4e722488ff_09022023_529am.png"/>
          <p:cNvPicPr>
            <a:picLocks noGrp="1" noChangeAspect="1"/>
          </p:cNvPicPr>
          <p:nvPr>
            <p:ph idx="1"/>
          </p:nvPr>
        </p:nvPicPr>
        <p:blipFill>
          <a:blip r:embed="rId2"/>
          <a:stretch>
            <a:fillRect/>
          </a:stretch>
        </p:blipFill>
        <p:spPr>
          <a:xfrm>
            <a:off x="285720" y="428604"/>
            <a:ext cx="8609822" cy="6069925"/>
          </a:xfrm>
        </p:spPr>
      </p:pic>
      <p:sp>
        <p:nvSpPr>
          <p:cNvPr id="5" name="4 Marcador de pie de página"/>
          <p:cNvSpPr>
            <a:spLocks noGrp="1"/>
          </p:cNvSpPr>
          <p:nvPr>
            <p:ph type="ftr" sz="quarter" idx="11"/>
          </p:nvPr>
        </p:nvSpPr>
        <p:spPr/>
        <p:txBody>
          <a:bodyPr/>
          <a:lstStyle/>
          <a:p>
            <a:r>
              <a:rPr lang="es-ES" smtClean="0"/>
              <a:t>Mª José Díez Alonso - Diócesis de Astorga</a:t>
            </a:r>
            <a:endParaRPr lang="es-E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accent6">
                    <a:lumMod val="75000"/>
                  </a:schemeClr>
                </a:solidFill>
              </a:rPr>
              <a:t>Legislación vigente</a:t>
            </a:r>
            <a:endParaRPr lang="es-ES" b="1" dirty="0">
              <a:solidFill>
                <a:schemeClr val="accent6">
                  <a:lumMod val="75000"/>
                </a:schemeClr>
              </a:solidFill>
            </a:endParaRPr>
          </a:p>
        </p:txBody>
      </p:sp>
      <p:sp>
        <p:nvSpPr>
          <p:cNvPr id="4" name="3 Marcador de contenido"/>
          <p:cNvSpPr>
            <a:spLocks noGrp="1"/>
          </p:cNvSpPr>
          <p:nvPr>
            <p:ph sz="half" idx="1"/>
          </p:nvPr>
        </p:nvSpPr>
        <p:spPr/>
        <p:txBody>
          <a:bodyPr>
            <a:normAutofit/>
          </a:bodyPr>
          <a:lstStyle/>
          <a:p>
            <a:pPr lvl="0">
              <a:buNone/>
            </a:pPr>
            <a:r>
              <a:rPr lang="es-ES" sz="2400" dirty="0" smtClean="0">
                <a:solidFill>
                  <a:schemeClr val="accent6">
                    <a:lumMod val="50000"/>
                  </a:schemeClr>
                </a:solidFill>
              </a:rPr>
              <a:t>  </a:t>
            </a:r>
          </a:p>
          <a:p>
            <a:pPr lvl="0">
              <a:buNone/>
            </a:pPr>
            <a:r>
              <a:rPr lang="es-ES" sz="2400" dirty="0" smtClean="0">
                <a:solidFill>
                  <a:schemeClr val="accent6">
                    <a:lumMod val="50000"/>
                  </a:schemeClr>
                </a:solidFill>
              </a:rPr>
              <a:t>  Sobre </a:t>
            </a:r>
            <a:r>
              <a:rPr lang="es-ES" sz="2400" dirty="0">
                <a:solidFill>
                  <a:schemeClr val="accent6">
                    <a:lumMod val="50000"/>
                  </a:schemeClr>
                </a:solidFill>
              </a:rPr>
              <a:t>Protección del Menor, tanto civil, como canónica han de cumplirse escrupulosamente; así como otras leyes que pueden afectar como la Ley de Protección de Datos y todo lo relativo a la Responsabilidad Civil de los locales.</a:t>
            </a:r>
          </a:p>
          <a:p>
            <a:pPr>
              <a:buNone/>
            </a:pPr>
            <a:endParaRPr lang="es-ES" sz="2400" dirty="0">
              <a:solidFill>
                <a:schemeClr val="accent6">
                  <a:lumMod val="50000"/>
                </a:schemeClr>
              </a:solidFill>
            </a:endParaRPr>
          </a:p>
        </p:txBody>
      </p:sp>
      <p:pic>
        <p:nvPicPr>
          <p:cNvPr id="6" name="5 Marcador de contenido" descr="proteccion_menor_1_0.png"/>
          <p:cNvPicPr>
            <a:picLocks noGrp="1" noChangeAspect="1"/>
          </p:cNvPicPr>
          <p:nvPr>
            <p:ph sz="half" idx="2"/>
          </p:nvPr>
        </p:nvPicPr>
        <p:blipFill>
          <a:blip r:embed="rId2"/>
          <a:stretch>
            <a:fillRect/>
          </a:stretch>
        </p:blipFill>
        <p:spPr>
          <a:xfrm>
            <a:off x="5357818" y="2500306"/>
            <a:ext cx="3157934" cy="2327131"/>
          </a:xfrm>
        </p:spPr>
      </p:pic>
      <p:sp>
        <p:nvSpPr>
          <p:cNvPr id="5" name="4 Marcador de pie de página"/>
          <p:cNvSpPr>
            <a:spLocks noGrp="1"/>
          </p:cNvSpPr>
          <p:nvPr>
            <p:ph type="ftr" sz="quarter" idx="11"/>
          </p:nvPr>
        </p:nvSpPr>
        <p:spPr/>
        <p:txBody>
          <a:bodyPr/>
          <a:lstStyle/>
          <a:p>
            <a:r>
              <a:rPr lang="es-ES" smtClean="0"/>
              <a:t>Mª José Díez Alonso - Diócesis de Astorga</a:t>
            </a:r>
            <a:endParaRPr lang="es-E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b="1" dirty="0" smtClean="0">
                <a:solidFill>
                  <a:schemeClr val="accent6">
                    <a:lumMod val="75000"/>
                  </a:schemeClr>
                </a:solidFill>
              </a:rPr>
              <a:t>Los menores en el centro</a:t>
            </a:r>
            <a:endParaRPr lang="es-ES" b="1" dirty="0">
              <a:solidFill>
                <a:schemeClr val="accent6">
                  <a:lumMod val="75000"/>
                </a:schemeClr>
              </a:solidFill>
            </a:endParaRPr>
          </a:p>
        </p:txBody>
      </p:sp>
      <p:sp>
        <p:nvSpPr>
          <p:cNvPr id="6" name="5 Marcador de contenido"/>
          <p:cNvSpPr>
            <a:spLocks noGrp="1"/>
          </p:cNvSpPr>
          <p:nvPr>
            <p:ph idx="1"/>
          </p:nvPr>
        </p:nvSpPr>
        <p:spPr/>
        <p:txBody>
          <a:bodyPr>
            <a:noAutofit/>
          </a:bodyPr>
          <a:lstStyle/>
          <a:p>
            <a:pPr lvl="0">
              <a:buNone/>
            </a:pPr>
            <a:r>
              <a:rPr lang="es-ES" sz="2400" dirty="0" smtClean="0">
                <a:solidFill>
                  <a:schemeClr val="accent6">
                    <a:lumMod val="50000"/>
                  </a:schemeClr>
                </a:solidFill>
              </a:rPr>
              <a:t>Los </a:t>
            </a:r>
            <a:r>
              <a:rPr lang="es-ES" sz="2400" dirty="0">
                <a:solidFill>
                  <a:schemeClr val="accent6">
                    <a:lumMod val="50000"/>
                  </a:schemeClr>
                </a:solidFill>
              </a:rPr>
              <a:t>niños, niñas y adolescentes, son sujetos activos en su proceso de crecimiento y maduración, es por ello, que los adultos, sacerdotes, catequistas, otros agentes de pastoral y la familia, son faros que le guían y acompañan con el objetivo de que desarrollen sus capacidades, con una orientación hacia el bien. </a:t>
            </a:r>
          </a:p>
          <a:p>
            <a:pPr>
              <a:buNone/>
            </a:pPr>
            <a:r>
              <a:rPr lang="es-ES" sz="2400" dirty="0">
                <a:solidFill>
                  <a:schemeClr val="accent6">
                    <a:lumMod val="50000"/>
                  </a:schemeClr>
                </a:solidFill>
              </a:rPr>
              <a:t>De este modo, con los más pequeños tendremos un cuidado vigilante para darles seguridad, y, con los más mayores crearemos espacios en los que puedan entrenar sus capacidades de comunicación, de entrega a los demás, de resolver conflictos y desarrollar una personalidad sana y equilibrada.</a:t>
            </a:r>
          </a:p>
          <a:p>
            <a:pPr>
              <a:buNone/>
            </a:pPr>
            <a:endParaRPr lang="es-ES" sz="2400" dirty="0">
              <a:solidFill>
                <a:schemeClr val="accent6">
                  <a:lumMod val="50000"/>
                </a:schemeClr>
              </a:solidFill>
            </a:endParaRPr>
          </a:p>
        </p:txBody>
      </p:sp>
      <p:sp>
        <p:nvSpPr>
          <p:cNvPr id="4" name="3 Marcador de pie de página"/>
          <p:cNvSpPr>
            <a:spLocks noGrp="1"/>
          </p:cNvSpPr>
          <p:nvPr>
            <p:ph type="ftr" sz="quarter" idx="11"/>
          </p:nvPr>
        </p:nvSpPr>
        <p:spPr/>
        <p:txBody>
          <a:bodyPr/>
          <a:lstStyle/>
          <a:p>
            <a:r>
              <a:rPr lang="es-ES" smtClean="0"/>
              <a:t>Mª José Díez Alonso - Diócesis de Astorga</a:t>
            </a:r>
            <a:endParaRPr lang="es-E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accent6">
                    <a:lumMod val="75000"/>
                  </a:schemeClr>
                </a:solidFill>
              </a:rPr>
              <a:t>Padres implicados</a:t>
            </a:r>
            <a:endParaRPr lang="es-ES" b="1" dirty="0">
              <a:solidFill>
                <a:schemeClr val="accent6">
                  <a:lumMod val="75000"/>
                </a:schemeClr>
              </a:solidFill>
            </a:endParaRPr>
          </a:p>
        </p:txBody>
      </p:sp>
      <p:sp>
        <p:nvSpPr>
          <p:cNvPr id="3" name="2 Marcador de contenido"/>
          <p:cNvSpPr>
            <a:spLocks noGrp="1"/>
          </p:cNvSpPr>
          <p:nvPr>
            <p:ph idx="1"/>
          </p:nvPr>
        </p:nvSpPr>
        <p:spPr/>
        <p:txBody>
          <a:bodyPr>
            <a:normAutofit fontScale="92500" lnSpcReduction="20000"/>
          </a:bodyPr>
          <a:lstStyle/>
          <a:p>
            <a:pPr lvl="0" algn="just">
              <a:buNone/>
            </a:pPr>
            <a:r>
              <a:rPr lang="es-ES" sz="2800" dirty="0" smtClean="0">
                <a:solidFill>
                  <a:schemeClr val="accent6">
                    <a:lumMod val="50000"/>
                  </a:schemeClr>
                </a:solidFill>
              </a:rPr>
              <a:t>En </a:t>
            </a:r>
            <a:r>
              <a:rPr lang="es-ES" sz="2800" dirty="0">
                <a:solidFill>
                  <a:schemeClr val="accent6">
                    <a:lumMod val="50000"/>
                  </a:schemeClr>
                </a:solidFill>
              </a:rPr>
              <a:t>muchas ocasiones, simplemente informamos de las actividades que se ofrecen, olvidando que, los principales agentes educativos y formativos, también en el aspecto religioso, son los padres. </a:t>
            </a:r>
          </a:p>
          <a:p>
            <a:pPr algn="just">
              <a:buNone/>
            </a:pPr>
            <a:r>
              <a:rPr lang="es-ES" sz="2800" dirty="0">
                <a:solidFill>
                  <a:schemeClr val="accent6">
                    <a:lumMod val="50000"/>
                  </a:schemeClr>
                </a:solidFill>
              </a:rPr>
              <a:t>Los padres deben conocer los objetivos y detalles de las actividades en las que van a participar sus hijos (es aconsejable tener reuniones periódicas), han de prestar consentimiento para la participación en cada actividad (catequesis, salidas, convivencias, jornadas,…). Los miembros de grupos de </a:t>
            </a:r>
            <a:r>
              <a:rPr lang="es-ES" sz="2800" dirty="0" err="1">
                <a:solidFill>
                  <a:schemeClr val="accent6">
                    <a:lumMod val="50000"/>
                  </a:schemeClr>
                </a:solidFill>
              </a:rPr>
              <a:t>postconfirmación</a:t>
            </a:r>
            <a:r>
              <a:rPr lang="es-ES" sz="2800" dirty="0">
                <a:solidFill>
                  <a:schemeClr val="accent6">
                    <a:lumMod val="50000"/>
                  </a:schemeClr>
                </a:solidFill>
              </a:rPr>
              <a:t>, que van teniendo un protagonismo activo, también requieren el consentimiento de los padres, mientras sigan siendo menores.</a:t>
            </a:r>
          </a:p>
          <a:p>
            <a:endParaRPr lang="es-ES" dirty="0"/>
          </a:p>
        </p:txBody>
      </p:sp>
      <p:sp>
        <p:nvSpPr>
          <p:cNvPr id="4" name="3 Marcador de pie de página"/>
          <p:cNvSpPr>
            <a:spLocks noGrp="1"/>
          </p:cNvSpPr>
          <p:nvPr>
            <p:ph type="ftr" sz="quarter" idx="11"/>
          </p:nvPr>
        </p:nvSpPr>
        <p:spPr/>
        <p:txBody>
          <a:bodyPr/>
          <a:lstStyle/>
          <a:p>
            <a:r>
              <a:rPr lang="es-ES" smtClean="0"/>
              <a:t>Mª José Díez Alonso - Diócesis de Astorga</a:t>
            </a:r>
            <a:endParaRPr lang="es-E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accent6">
                    <a:lumMod val="75000"/>
                  </a:schemeClr>
                </a:solidFill>
              </a:rPr>
              <a:t>Valor de cada agente pastoral</a:t>
            </a:r>
            <a:endParaRPr lang="es-ES" b="1" dirty="0">
              <a:solidFill>
                <a:schemeClr val="accent6">
                  <a:lumMod val="75000"/>
                </a:schemeClr>
              </a:solidFill>
            </a:endParaRPr>
          </a:p>
        </p:txBody>
      </p:sp>
      <p:pic>
        <p:nvPicPr>
          <p:cNvPr id="6" name="5 Marcador de contenido" descr="fano-m-sica_orig.jpg"/>
          <p:cNvPicPr>
            <a:picLocks noGrp="1" noChangeAspect="1"/>
          </p:cNvPicPr>
          <p:nvPr>
            <p:ph sz="half" idx="1"/>
          </p:nvPr>
        </p:nvPicPr>
        <p:blipFill>
          <a:blip r:embed="rId2"/>
          <a:stretch>
            <a:fillRect/>
          </a:stretch>
        </p:blipFill>
        <p:spPr>
          <a:xfrm>
            <a:off x="457200" y="2248415"/>
            <a:ext cx="4038600" cy="3229532"/>
          </a:xfrm>
        </p:spPr>
      </p:pic>
      <p:sp>
        <p:nvSpPr>
          <p:cNvPr id="5" name="4 Marcador de contenido"/>
          <p:cNvSpPr>
            <a:spLocks noGrp="1"/>
          </p:cNvSpPr>
          <p:nvPr>
            <p:ph sz="half" idx="2"/>
          </p:nvPr>
        </p:nvSpPr>
        <p:spPr/>
        <p:txBody>
          <a:bodyPr>
            <a:normAutofit/>
          </a:bodyPr>
          <a:lstStyle/>
          <a:p>
            <a:pPr lvl="0">
              <a:buNone/>
            </a:pPr>
            <a:r>
              <a:rPr lang="es-ES" sz="2400" dirty="0" smtClean="0">
                <a:solidFill>
                  <a:schemeClr val="accent6">
                    <a:lumMod val="50000"/>
                  </a:schemeClr>
                </a:solidFill>
              </a:rPr>
              <a:t>En </a:t>
            </a:r>
            <a:r>
              <a:rPr lang="es-ES" sz="2400" dirty="0">
                <a:solidFill>
                  <a:schemeClr val="accent6">
                    <a:lumMod val="50000"/>
                  </a:schemeClr>
                </a:solidFill>
              </a:rPr>
              <a:t>una parroquia convivimos sacerdotes, religiosas/os y laicas/os. Cada figura tiene una responsabilidad y unos están más cercanos a los niños, niñas y adolescentes; sin embargo, la responsabilidad del cuidado es una tarea corresponsables, es decir, de todos y realizada por todos.</a:t>
            </a:r>
          </a:p>
          <a:p>
            <a:pPr>
              <a:buNone/>
            </a:pPr>
            <a:endParaRPr lang="es-ES" sz="2400" dirty="0">
              <a:solidFill>
                <a:schemeClr val="accent6">
                  <a:lumMod val="50000"/>
                </a:schemeClr>
              </a:solidFill>
            </a:endParaRPr>
          </a:p>
        </p:txBody>
      </p:sp>
      <p:sp>
        <p:nvSpPr>
          <p:cNvPr id="7" name="6 Marcador de pie de página"/>
          <p:cNvSpPr>
            <a:spLocks noGrp="1"/>
          </p:cNvSpPr>
          <p:nvPr>
            <p:ph type="ftr" sz="quarter" idx="11"/>
          </p:nvPr>
        </p:nvSpPr>
        <p:spPr/>
        <p:txBody>
          <a:bodyPr/>
          <a:lstStyle/>
          <a:p>
            <a:r>
              <a:rPr lang="es-ES" smtClean="0"/>
              <a:t>Mª José Díez Alonso - Diócesis de Astorga</a:t>
            </a:r>
            <a:endParaRPr lang="es-E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TotalTime>
  <Words>1739</Words>
  <Application>Microsoft Office PowerPoint</Application>
  <PresentationFormat>Presentación en pantalla (4:3)</PresentationFormat>
  <Paragraphs>117</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 La Protección de la Infancia y la Adolescencia en la Pastoral Parroquial </vt:lpstr>
      <vt:lpstr>ÍNDICE</vt:lpstr>
      <vt:lpstr>Diapositiva 3</vt:lpstr>
      <vt:lpstr>PRINCIPIOS QUE NOS MUEVEN</vt:lpstr>
      <vt:lpstr>Diapositiva 5</vt:lpstr>
      <vt:lpstr>Legislación vigente</vt:lpstr>
      <vt:lpstr>Los menores en el centro</vt:lpstr>
      <vt:lpstr>Padres implicados</vt:lpstr>
      <vt:lpstr>Valor de cada agente pastoral</vt:lpstr>
      <vt:lpstr>Selección de los colaboradores</vt:lpstr>
      <vt:lpstr>Necesidad de formación </vt:lpstr>
      <vt:lpstr>Un modelo de buen trato </vt:lpstr>
      <vt:lpstr>Las líneas rojas</vt:lpstr>
      <vt:lpstr>Otros aspectos importantes</vt:lpstr>
      <vt:lpstr>Las personas</vt:lpstr>
      <vt:lpstr>Las personas </vt:lpstr>
      <vt:lpstr>Las personas</vt:lpstr>
      <vt:lpstr>Las actividades: convivencias y jornadas</vt:lpstr>
      <vt:lpstr>La catequesis</vt:lpstr>
      <vt:lpstr>Los espacios parroquiales</vt:lpstr>
      <vt:lpstr>Diapositiva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La Protección de la Infancia y la Adolescencia en la Pastoral Parroquial </dc:title>
  <dc:creator>Propietario</dc:creator>
  <cp:lastModifiedBy>Propietario</cp:lastModifiedBy>
  <cp:revision>4</cp:revision>
  <dcterms:created xsi:type="dcterms:W3CDTF">2026-02-13T16:12:39Z</dcterms:created>
  <dcterms:modified xsi:type="dcterms:W3CDTF">2026-02-14T06:46:22Z</dcterms:modified>
</cp:coreProperties>
</file>